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66"/>
  </p:notesMasterIdLst>
  <p:sldIdLst>
    <p:sldId id="256" r:id="rId2"/>
    <p:sldId id="357" r:id="rId3"/>
    <p:sldId id="356" r:id="rId4"/>
    <p:sldId id="257" r:id="rId5"/>
    <p:sldId id="258" r:id="rId6"/>
    <p:sldId id="295" r:id="rId7"/>
    <p:sldId id="259" r:id="rId8"/>
    <p:sldId id="294" r:id="rId9"/>
    <p:sldId id="287" r:id="rId10"/>
    <p:sldId id="293" r:id="rId11"/>
    <p:sldId id="288" r:id="rId12"/>
    <p:sldId id="289" r:id="rId13"/>
    <p:sldId id="290" r:id="rId14"/>
    <p:sldId id="316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10" r:id="rId23"/>
    <p:sldId id="307" r:id="rId24"/>
    <p:sldId id="308" r:id="rId25"/>
    <p:sldId id="262" r:id="rId26"/>
    <p:sldId id="264" r:id="rId27"/>
    <p:sldId id="317" r:id="rId28"/>
    <p:sldId id="311" r:id="rId29"/>
    <p:sldId id="318" r:id="rId30"/>
    <p:sldId id="312" r:id="rId31"/>
    <p:sldId id="323" r:id="rId32"/>
    <p:sldId id="314" r:id="rId33"/>
    <p:sldId id="324" r:id="rId34"/>
    <p:sldId id="265" r:id="rId35"/>
    <p:sldId id="315" r:id="rId36"/>
    <p:sldId id="272" r:id="rId37"/>
    <p:sldId id="326" r:id="rId38"/>
    <p:sldId id="319" r:id="rId39"/>
    <p:sldId id="327" r:id="rId40"/>
    <p:sldId id="320" r:id="rId41"/>
    <p:sldId id="331" r:id="rId42"/>
    <p:sldId id="321" r:id="rId43"/>
    <p:sldId id="322" r:id="rId44"/>
    <p:sldId id="273" r:id="rId45"/>
    <p:sldId id="333" r:id="rId46"/>
    <p:sldId id="328" r:id="rId47"/>
    <p:sldId id="329" r:id="rId48"/>
    <p:sldId id="336" r:id="rId49"/>
    <p:sldId id="339" r:id="rId50"/>
    <p:sldId id="338" r:id="rId51"/>
    <p:sldId id="342" r:id="rId52"/>
    <p:sldId id="343" r:id="rId53"/>
    <p:sldId id="344" r:id="rId54"/>
    <p:sldId id="347" r:id="rId55"/>
    <p:sldId id="345" r:id="rId56"/>
    <p:sldId id="346" r:id="rId57"/>
    <p:sldId id="348" r:id="rId58"/>
    <p:sldId id="341" r:id="rId59"/>
    <p:sldId id="350" r:id="rId60"/>
    <p:sldId id="351" r:id="rId61"/>
    <p:sldId id="352" r:id="rId62"/>
    <p:sldId id="353" r:id="rId63"/>
    <p:sldId id="355" r:id="rId64"/>
    <p:sldId id="349" r:id="rId65"/>
  </p:sldIdLst>
  <p:sldSz cx="9144000" cy="6858000" type="screen4x3"/>
  <p:notesSz cx="6797675" cy="9926638"/>
  <p:custShowLst>
    <p:custShow name="wiersz" id="0">
      <p:sldLst>
        <p:sld r:id="rId36"/>
        <p:sld r:id="rId37"/>
        <p:sld r:id="rId38"/>
        <p:sld r:id="rId39"/>
        <p:sld r:id="rId40"/>
        <p:sld r:id="rId41"/>
        <p:sld r:id="rId42"/>
        <p:sld r:id="rId43"/>
        <p:sld r:id="rId44"/>
      </p:sldLst>
    </p:custShow>
  </p:custShow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EAEAEA"/>
    <a:srgbClr val="003300"/>
    <a:srgbClr val="006600"/>
    <a:srgbClr val="003399"/>
    <a:srgbClr val="003366"/>
    <a:srgbClr val="006699"/>
    <a:srgbClr val="000099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3" autoAdjust="0"/>
    <p:restoredTop sz="90929"/>
  </p:normalViewPr>
  <p:slideViewPr>
    <p:cSldViewPr>
      <p:cViewPr varScale="1">
        <p:scale>
          <a:sx n="98" d="100"/>
          <a:sy n="98" d="100"/>
        </p:scale>
        <p:origin x="163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5.xml"/><Relationship Id="rId13" Type="http://schemas.openxmlformats.org/officeDocument/2006/relationships/slide" Target="slides/slide40.xml"/><Relationship Id="rId3" Type="http://schemas.openxmlformats.org/officeDocument/2006/relationships/slide" Target="slides/slide3.xml"/><Relationship Id="rId7" Type="http://schemas.openxmlformats.org/officeDocument/2006/relationships/slide" Target="slides/slide22.xml"/><Relationship Id="rId12" Type="http://schemas.openxmlformats.org/officeDocument/2006/relationships/slide" Target="slides/slide39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38.xml"/><Relationship Id="rId5" Type="http://schemas.openxmlformats.org/officeDocument/2006/relationships/slide" Target="slides/slide5.xml"/><Relationship Id="rId15" Type="http://schemas.openxmlformats.org/officeDocument/2006/relationships/slide" Target="slides/slide44.xml"/><Relationship Id="rId10" Type="http://schemas.openxmlformats.org/officeDocument/2006/relationships/slide" Target="slides/slide34.xml"/><Relationship Id="rId4" Type="http://schemas.openxmlformats.org/officeDocument/2006/relationships/slide" Target="slides/slide4.xml"/><Relationship Id="rId9" Type="http://schemas.openxmlformats.org/officeDocument/2006/relationships/slide" Target="slides/slide26.xml"/><Relationship Id="rId14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7490D22-12BF-44DF-9A33-499300B7554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41120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490D22-12BF-44DF-9A33-499300B75542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39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490D22-12BF-44DF-9A33-499300B75542}" type="slidenum">
              <a:rPr lang="pl-PL" altLang="pl-PL" smtClean="0"/>
              <a:pPr>
                <a:defRPr/>
              </a:pPr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4387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490D22-12BF-44DF-9A33-499300B75542}" type="slidenum">
              <a:rPr lang="pl-PL" altLang="pl-PL" smtClean="0"/>
              <a:pPr>
                <a:defRPr/>
              </a:pPr>
              <a:t>19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52419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490D22-12BF-44DF-9A33-499300B75542}" type="slidenum">
              <a:rPr lang="pl-PL" altLang="pl-PL" smtClean="0"/>
              <a:pPr>
                <a:defRPr/>
              </a:pPr>
              <a:t>25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99344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3891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BF6473A-7E19-47E2-9593-1F1DAB30143A}" type="slidenum">
              <a:rPr lang="pl-PL" altLang="pl-PL" smtClean="0"/>
              <a:pPr>
                <a:spcBef>
                  <a:spcPct val="0"/>
                </a:spcBef>
              </a:pPr>
              <a:t>31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96625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490D22-12BF-44DF-9A33-499300B75542}" type="slidenum">
              <a:rPr lang="pl-PL" altLang="pl-PL" smtClean="0"/>
              <a:pPr>
                <a:defRPr/>
              </a:pPr>
              <a:t>55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53608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9E85D2-221B-4DAC-9E0E-F1991322BCAA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2144140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7020D-910C-4903-8B5B-9F07D86B50F2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2149834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38391-6358-4101-B521-1B753640D834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617254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ytuł, clipart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obiektu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8734C-2FD0-454C-B632-472499523BE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49226033"/>
      </p:ext>
    </p:extLst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6F208-E35C-422C-BB84-448389EC90D7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0385827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55415-4CC4-4CC9-9BAF-081CCFE1C678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7414121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13E796-7FB8-47BD-AA4F-AEFDDB719FAE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4382388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30283-35E1-4BD7-9B9B-0AE3877F30E9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0597182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CA14C1-A259-45FD-B93C-A3F9729D6456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4248083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2E526-BCEB-482C-A203-074ECBDEF3AD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4666705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D13B7C-C8D5-4B19-ADB7-4982BBE717C1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7020258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74E8E-FBC4-4885-98F5-3EE7950413A0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9404267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8BB4D2-6963-4FE9-AA60-CD8A3D1F7119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856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pl.wikipedia.org/wiki/Okr%C4%99g_Warszawa_Miasto_BCh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oleObject" Target="../embeddings/oleObject4.bin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oleObject" Target="../embeddings/oleObject1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oleObject" Target="../embeddings/oleObject26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C5A71D7F-5C1A-A4E1-1F8D-E0358E869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9" y="0"/>
            <a:ext cx="6113357" cy="654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4" y="476672"/>
            <a:ext cx="2160086" cy="2063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57200" y="7620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l-PL" altLang="pl-PL" sz="2400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79387" y="1124744"/>
            <a:ext cx="8785225" cy="4246562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l-PL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</a:t>
            </a:r>
            <a:r>
              <a:rPr lang="pl-PL" sz="3000" dirty="0"/>
              <a:t>We wrześniu 1940 roku w Mikułowicach, trzech działaczy ruchu ludowego z kielecczyzny: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l-PL" sz="3000" dirty="0"/>
              <a:t> Franciszek Kamiński,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l-PL" sz="3000" dirty="0"/>
              <a:t> Stanisław Jagiełło (późniejszy komendant okręgu kieleckiego),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l-PL" sz="3000" dirty="0"/>
              <a:t> Władysław </a:t>
            </a:r>
            <a:r>
              <a:rPr lang="pl-PL" sz="3000" dirty="0" err="1"/>
              <a:t>Zwiejski</a:t>
            </a:r>
            <a:r>
              <a:rPr lang="pl-PL" sz="3000" dirty="0"/>
              <a:t>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sz="3000" dirty="0"/>
              <a:t>opracowało regulamin STRAŻY CHŁOPSKIEJ.</a:t>
            </a:r>
          </a:p>
        </p:txBody>
      </p:sp>
    </p:spTree>
    <p:custDataLst>
      <p:tags r:id="rId1"/>
    </p:custDataLst>
  </p:cSld>
  <p:clrMapOvr>
    <a:masterClrMapping/>
  </p:clrMapOvr>
  <p:transition spd="med"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51520" y="496076"/>
            <a:ext cx="6336704" cy="5478423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l-PL" sz="2800" dirty="0">
                <a:latin typeface="FL Romanski 4" pitchFamily="18" charset="0"/>
              </a:rPr>
              <a:t>Do zadań Straży Chłopskiej miało należeć: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pl-PL" sz="2800" dirty="0">
                <a:latin typeface="FL Romanski 4" pitchFamily="18" charset="0"/>
              </a:rPr>
              <a:t> prowadzenie prac ideowo – wychowawczych wśród członków </a:t>
            </a:r>
            <a:r>
              <a:rPr lang="pl-PL" sz="2800" dirty="0" err="1">
                <a:latin typeface="FL Romanski 4" pitchFamily="18" charset="0"/>
              </a:rPr>
              <a:t>SCh</a:t>
            </a:r>
            <a:r>
              <a:rPr lang="pl-PL" sz="2800" dirty="0">
                <a:latin typeface="FL Romanski 4" pitchFamily="18" charset="0"/>
              </a:rPr>
              <a:t>,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pl-PL" sz="2800" dirty="0">
                <a:latin typeface="FL Romanski 4" pitchFamily="18" charset="0"/>
              </a:rPr>
              <a:t> tworzenie oddziałów przeznaczonych</a:t>
            </a:r>
            <a:br>
              <a:rPr lang="pl-PL" sz="2800" dirty="0">
                <a:latin typeface="FL Romanski 4" pitchFamily="18" charset="0"/>
              </a:rPr>
            </a:br>
            <a:r>
              <a:rPr lang="pl-PL" sz="2800" dirty="0">
                <a:latin typeface="FL Romanski 4" pitchFamily="18" charset="0"/>
              </a:rPr>
              <a:t> do utrzymania porządku wewnątrz kraju,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pl-PL" sz="2800" dirty="0">
                <a:latin typeface="FL Romanski 4" pitchFamily="18" charset="0"/>
              </a:rPr>
              <a:t> tworzenie wydzielonych oddziałów </a:t>
            </a:r>
            <a:br>
              <a:rPr lang="pl-PL" sz="2800" dirty="0">
                <a:latin typeface="FL Romanski 4" pitchFamily="18" charset="0"/>
              </a:rPr>
            </a:br>
            <a:r>
              <a:rPr lang="pl-PL" sz="2800" dirty="0">
                <a:latin typeface="FL Romanski 4" pitchFamily="18" charset="0"/>
              </a:rPr>
              <a:t>do zabezpieczania działalności partyjno – politycznej ruchu ludowego.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204863"/>
            <a:ext cx="2060848" cy="20608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67544" y="404664"/>
            <a:ext cx="4752528" cy="5909310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l-PL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</a:t>
            </a:r>
            <a:r>
              <a:rPr lang="pl-PL" sz="3000" b="1" dirty="0">
                <a:latin typeface="FL Romanski 4" pitchFamily="18" charset="0"/>
              </a:rPr>
              <a:t> </a:t>
            </a:r>
            <a:r>
              <a:rPr lang="pl-PL" sz="3600" b="1" dirty="0">
                <a:latin typeface="FL Romanski 4" pitchFamily="18" charset="0"/>
              </a:rPr>
              <a:t>Franciszek Kamiński </a:t>
            </a:r>
            <a:r>
              <a:rPr lang="pl-PL" sz="3600" dirty="0">
                <a:latin typeface="FL Romanski 4" pitchFamily="18" charset="0"/>
              </a:rPr>
              <a:t>został </a:t>
            </a:r>
            <a:r>
              <a:rPr lang="pl-PL" sz="3600" b="1" dirty="0">
                <a:latin typeface="FL Romanski 4" pitchFamily="18" charset="0"/>
              </a:rPr>
              <a:t>Komendantem Głównym</a:t>
            </a:r>
            <a:r>
              <a:rPr lang="pl-PL" sz="3600" dirty="0">
                <a:latin typeface="FL Romanski 4" pitchFamily="18" charset="0"/>
              </a:rPr>
              <a:t> w dniu 8 października 1940 r.,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sz="3600" dirty="0">
                <a:latin typeface="FL Romanski 4" pitchFamily="18" charset="0"/>
              </a:rPr>
              <a:t>a </a:t>
            </a:r>
            <a:r>
              <a:rPr lang="pl-PL" sz="3600" b="1" dirty="0">
                <a:latin typeface="FL Romanski 4" pitchFamily="18" charset="0"/>
              </a:rPr>
              <a:t>Józef </a:t>
            </a:r>
            <a:r>
              <a:rPr lang="pl-PL" sz="3600" b="1" dirty="0" err="1">
                <a:latin typeface="FL Romanski 4" pitchFamily="18" charset="0"/>
              </a:rPr>
              <a:t>Niećko</a:t>
            </a:r>
            <a:r>
              <a:rPr lang="pl-PL" sz="3600" dirty="0">
                <a:latin typeface="FL Romanski 4" pitchFamily="18" charset="0"/>
              </a:rPr>
              <a:t> pełnomocnikiem do całokształtu działalności STRAŻY CHŁOPSKIEJ – „CHŁOSTRY”.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108695"/>
              </p:ext>
            </p:extLst>
          </p:nvPr>
        </p:nvGraphicFramePr>
        <p:xfrm>
          <a:off x="5436096" y="404664"/>
          <a:ext cx="2160240" cy="2979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3" imgW="3019320" imgH="4162320" progId="Paint.Picture">
                  <p:embed/>
                </p:oleObj>
              </mc:Choice>
              <mc:Fallback>
                <p:oleObj name="Obraz - mapa bitowa" r:id="rId3" imgW="3019320" imgH="4162320" progId="Paint.Picture">
                  <p:embed/>
                  <p:pic>
                    <p:nvPicPr>
                      <p:cNvPr id="174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404664"/>
                        <a:ext cx="2160240" cy="2979328"/>
                      </a:xfrm>
                      <a:prstGeom prst="rect">
                        <a:avLst/>
                      </a:prstGeom>
                      <a:noFill/>
                      <a:ln w="3175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053999"/>
              </p:ext>
            </p:extLst>
          </p:nvPr>
        </p:nvGraphicFramePr>
        <p:xfrm>
          <a:off x="5454732" y="3717087"/>
          <a:ext cx="2141604" cy="2873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5" imgW="3038095" imgH="4076190" progId="PBrush">
                  <p:embed/>
                </p:oleObj>
              </mc:Choice>
              <mc:Fallback>
                <p:oleObj name="Obraz - mapa bitowa" r:id="rId5" imgW="3038095" imgH="4076190" progId="PBrush">
                  <p:embed/>
                  <p:pic>
                    <p:nvPicPr>
                      <p:cNvPr id="174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732" y="3717087"/>
                        <a:ext cx="2141604" cy="2873941"/>
                      </a:xfrm>
                      <a:prstGeom prst="rect">
                        <a:avLst/>
                      </a:prstGeom>
                      <a:noFill/>
                      <a:ln w="3175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420888"/>
            <a:ext cx="2304256" cy="23042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23528" y="332656"/>
            <a:ext cx="8352928" cy="2062163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</a:t>
            </a:r>
            <a:r>
              <a:rPr lang="pl-PL" sz="3200" dirty="0">
                <a:latin typeface="FL Romanski 4" pitchFamily="18" charset="0"/>
              </a:rPr>
              <a:t>Organizowanie Straży Chłopskiej prowadzono we wszystkich województwach pod okupacją niemiecką. Utworzono 10 okręgów Batalionów Chłopskich.</a:t>
            </a:r>
          </a:p>
        </p:txBody>
      </p:sp>
      <p:sp>
        <p:nvSpPr>
          <p:cNvPr id="2" name="Prostokąt 1"/>
          <p:cNvSpPr/>
          <p:nvPr/>
        </p:nvSpPr>
        <p:spPr>
          <a:xfrm>
            <a:off x="323528" y="2564904"/>
            <a:ext cx="4176464" cy="830997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l-PL" sz="2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 Okręg Warszawa Miasto BCh</a:t>
            </a:r>
            <a:endParaRPr lang="pl-PL" sz="240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  <a:hlinkClick r:id="rId2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16814" y="3565986"/>
            <a:ext cx="4183177" cy="830997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l-PL" sz="2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II Okręg Warszawa Województwo BCh</a:t>
            </a:r>
            <a:endParaRPr lang="pl-PL" sz="240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  <a:hlinkClick r:id="rId2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23529" y="4537954"/>
            <a:ext cx="4176462" cy="461665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l-PL" sz="2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III Okręg Kielce BCh</a:t>
            </a:r>
            <a:endParaRPr lang="pl-PL" sz="240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  <a:hlinkClick r:id="rId2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23527" y="5140590"/>
            <a:ext cx="4176463" cy="461665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l-PL" sz="2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IV Okręg Lublin BCh</a:t>
            </a:r>
            <a:endParaRPr lang="pl-PL" sz="240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  <a:hlinkClick r:id="rId2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16814" y="5768987"/>
            <a:ext cx="4183176" cy="461665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222222"/>
                </a:solidFill>
                <a:latin typeface="Arial" panose="020B0604020202020204" pitchFamily="34" charset="0"/>
              </a:rPr>
              <a:t>V</a:t>
            </a:r>
            <a:r>
              <a:rPr lang="pl-PL" sz="2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Okręg Łódź BCh</a:t>
            </a:r>
            <a:endParaRPr lang="pl-PL" sz="240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  <a:hlinkClick r:id="rId2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779576" y="2611070"/>
            <a:ext cx="3907556" cy="461665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l-PL" sz="2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 Okręg Kraków BCh</a:t>
            </a:r>
            <a:endParaRPr lang="pl-PL" sz="240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  <a:hlinkClick r:id="rId2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4789405" y="3331352"/>
            <a:ext cx="3907556" cy="461665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l-PL" sz="2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VII Okręg Białystok BCh</a:t>
            </a:r>
            <a:endParaRPr lang="pl-PL" sz="240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  <a:hlinkClick r:id="rId2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779576" y="4077515"/>
            <a:ext cx="3907556" cy="461665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l-PL" sz="2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VIII Okręg Wołyń BCh</a:t>
            </a:r>
            <a:endParaRPr lang="pl-PL" sz="240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  <a:hlinkClick r:id="rId2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789405" y="4797904"/>
            <a:ext cx="3907556" cy="461665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l-PL" sz="2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IX Okręg Lwów BCh</a:t>
            </a:r>
            <a:endParaRPr lang="pl-PL" sz="240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  <a:hlinkClick r:id="rId2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4768900" y="5518293"/>
            <a:ext cx="3907556" cy="461665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l-PL" sz="2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 Okręg Poznań BCh</a:t>
            </a:r>
            <a:endParaRPr lang="pl-PL" sz="240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  <a:hlinkClick r:id="rId2"/>
            </a:endParaRPr>
          </a:p>
        </p:txBody>
      </p:sp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nimBg="1" autoUpdateAnimBg="0"/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160512"/>
              </p:ext>
            </p:extLst>
          </p:nvPr>
        </p:nvGraphicFramePr>
        <p:xfrm>
          <a:off x="468313" y="404664"/>
          <a:ext cx="4335462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3" imgW="3352381" imgH="3619048" progId="PBrush">
                  <p:embed/>
                </p:oleObj>
              </mc:Choice>
              <mc:Fallback>
                <p:oleObj name="Obraz - mapa bitowa" r:id="rId3" imgW="3352381" imgH="3619048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sharpenSoften amount="46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04664"/>
                        <a:ext cx="4335462" cy="4752975"/>
                      </a:xfrm>
                      <a:prstGeom prst="rect">
                        <a:avLst/>
                      </a:prstGeom>
                      <a:noFill/>
                      <a:ln w="3175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789657"/>
              </p:ext>
            </p:extLst>
          </p:nvPr>
        </p:nvGraphicFramePr>
        <p:xfrm>
          <a:off x="4803775" y="404664"/>
          <a:ext cx="4168775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6" imgW="3115110" imgH="3552381" progId="PBrush">
                  <p:embed/>
                </p:oleObj>
              </mc:Choice>
              <mc:Fallback>
                <p:oleObj name="Obraz - mapa bitowa" r:id="rId6" imgW="3115110" imgH="3552381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8">
                                <a14:imgEffect>
                                  <a14:sharpenSoften amount="45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3775" y="404664"/>
                        <a:ext cx="4168775" cy="4752975"/>
                      </a:xfrm>
                      <a:prstGeom prst="rect">
                        <a:avLst/>
                      </a:prstGeom>
                      <a:noFill/>
                      <a:ln w="3175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259632" y="5589240"/>
            <a:ext cx="6858000" cy="51911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dirty="0"/>
              <a:t>Sztandar Komendy Głównej BCh</a:t>
            </a:r>
          </a:p>
        </p:txBody>
      </p:sp>
    </p:spTree>
  </p:cSld>
  <p:clrMapOvr>
    <a:masterClrMapping/>
  </p:clrMapOvr>
  <p:transition spd="med"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127125" y="550863"/>
            <a:ext cx="6569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endParaRPr lang="pl-PL" altLang="pl-PL" sz="3200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838200" y="457200"/>
            <a:ext cx="6934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l-PL" altLang="pl-PL" sz="320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50825" y="476250"/>
            <a:ext cx="8680450" cy="98742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l-PL" altLang="pl-PL" sz="3000" dirty="0"/>
              <a:t>	</a:t>
            </a:r>
            <a:r>
              <a:rPr lang="pl-PL" altLang="pl-PL" dirty="0"/>
              <a:t>W 1941 roku BCh liczyły 12 tysięcy żołnierzy.                             W lipcu 1945 roku było ich już 157 tysięcy.</a:t>
            </a:r>
          </a:p>
        </p:txBody>
      </p:sp>
      <p:graphicFrame>
        <p:nvGraphicFramePr>
          <p:cNvPr id="491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280278"/>
              </p:ext>
            </p:extLst>
          </p:nvPr>
        </p:nvGraphicFramePr>
        <p:xfrm>
          <a:off x="467544" y="1700808"/>
          <a:ext cx="8176289" cy="4662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3" imgW="6295238" imgH="3591426" progId="PBrush">
                  <p:embed/>
                </p:oleObj>
              </mc:Choice>
              <mc:Fallback>
                <p:oleObj name="Obraz - mapa bitowa" r:id="rId3" imgW="6295238" imgH="3591426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700808"/>
                        <a:ext cx="8176289" cy="4662339"/>
                      </a:xfrm>
                      <a:prstGeom prst="rect">
                        <a:avLst/>
                      </a:prstGeom>
                      <a:noFill/>
                      <a:ln w="34925">
                        <a:solidFill>
                          <a:srgbClr val="EAEAEA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755576" y="4653136"/>
            <a:ext cx="7848872" cy="1569660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sz="2400" dirty="0"/>
              <a:t>Bataliony Chłopskie miały niewiele broni. Większość pochodziła z terenów walk we wrześniu 1939 r. Zakładano także własne rusznikarnie, zdobywano ją na wrogu i otrzymywano ze zrzutów.</a:t>
            </a:r>
          </a:p>
        </p:txBody>
      </p:sp>
      <p:pic>
        <p:nvPicPr>
          <p:cNvPr id="59394" name="Picture 2" descr="https://upload.wikimedia.org/wikipedia/commons/2/2b/Mauser_m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336704" cy="294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891589"/>
              </p:ext>
            </p:extLst>
          </p:nvPr>
        </p:nvGraphicFramePr>
        <p:xfrm>
          <a:off x="1133475" y="692696"/>
          <a:ext cx="6943725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3" imgW="6400000" imgH="3104762" progId="PBrush">
                  <p:embed/>
                </p:oleObj>
              </mc:Choice>
              <mc:Fallback>
                <p:oleObj name="Obraz - mapa bitowa" r:id="rId3" imgW="6400000" imgH="3104762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3475" y="692696"/>
                        <a:ext cx="6943725" cy="4464050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133474" y="5638801"/>
            <a:ext cx="6943725" cy="461665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sz="2400" dirty="0"/>
              <a:t>Pistolet skonstruowany przez żołnierza BCh</a:t>
            </a:r>
          </a:p>
        </p:txBody>
      </p:sp>
    </p:spTree>
    <p:custDataLst>
      <p:tags r:id="rId1"/>
    </p:custDataLst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468313" y="1196975"/>
            <a:ext cx="8207375" cy="4770438"/>
          </a:xfrm>
          <a:prstGeom prst="rect">
            <a:avLst/>
          </a:prstGeom>
          <a:gradFill>
            <a:gsLst>
              <a:gs pos="0">
                <a:schemeClr val="accent2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3200" dirty="0"/>
              <a:t>	</a:t>
            </a:r>
            <a:r>
              <a:rPr lang="pl-PL" altLang="pl-PL" sz="3000" dirty="0"/>
              <a:t>Do najaktywniejszych należały oddziały partyzanckie :                                                             - Jana Sońty „Ośki”,                                                              - Bolesława Krakowiaka „</a:t>
            </a:r>
            <a:r>
              <a:rPr lang="pl-PL" altLang="pl-PL" sz="3000" dirty="0" err="1"/>
              <a:t>Bilofa</a:t>
            </a:r>
            <a:r>
              <a:rPr lang="pl-PL" altLang="pl-PL" sz="3000" dirty="0"/>
              <a:t>”,                                          - Eugeniusza </a:t>
            </a:r>
            <a:r>
              <a:rPr lang="pl-PL" altLang="pl-PL" sz="3000" dirty="0" err="1"/>
              <a:t>Fąfary</a:t>
            </a:r>
            <a:r>
              <a:rPr lang="pl-PL" altLang="pl-PL" sz="3000" dirty="0"/>
              <a:t> „Nawrota”,                                               - Mieczysława </a:t>
            </a:r>
            <a:r>
              <a:rPr lang="pl-PL" altLang="pl-PL" sz="3000" dirty="0" err="1"/>
              <a:t>Młudzika</a:t>
            </a:r>
            <a:r>
              <a:rPr lang="pl-PL" altLang="pl-PL" sz="3000" dirty="0"/>
              <a:t> „</a:t>
            </a:r>
            <a:r>
              <a:rPr lang="pl-PL" altLang="pl-PL" sz="3000" dirty="0" err="1"/>
              <a:t>Szczytniaka</a:t>
            </a:r>
            <a:r>
              <a:rPr lang="pl-PL" altLang="pl-PL" sz="3000" dirty="0"/>
              <a:t>”,                                             - Stanisława </a:t>
            </a:r>
            <a:r>
              <a:rPr lang="pl-PL" altLang="pl-PL" sz="3000" dirty="0" err="1"/>
              <a:t>Śnitko</a:t>
            </a:r>
            <a:r>
              <a:rPr lang="pl-PL" altLang="pl-PL" sz="3000" dirty="0"/>
              <a:t> „Sowy”,                                                 - Stanisława Basaja „Rysia”,                                                      - Jana Kędry „Błyskawicy”,                                            - Zygmunta Golańskiego „Boruty</a:t>
            </a:r>
            <a:r>
              <a:rPr lang="pl-PL" altLang="pl-PL" sz="3200" dirty="0"/>
              <a:t>”.</a:t>
            </a:r>
          </a:p>
        </p:txBody>
      </p:sp>
    </p:spTree>
    <p:custDataLst>
      <p:tags r:id="rId1"/>
    </p:custDataLst>
  </p:cSld>
  <p:clrMapOvr>
    <a:masterClrMapping/>
  </p:clrMapOvr>
  <p:transition spd="med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2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917459" y="6093296"/>
            <a:ext cx="7391400" cy="457200"/>
          </a:xfrm>
          <a:prstGeom prst="rect">
            <a:avLst/>
          </a:prstGeom>
          <a:gradFill>
            <a:gsLst>
              <a:gs pos="0">
                <a:schemeClr val="accent2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2400" dirty="0"/>
              <a:t>          Żołnierze z OP BCh „Błyskawicy”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09" y="764704"/>
            <a:ext cx="7372350" cy="4905375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54708"/>
            <a:ext cx="2060848" cy="20608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5D897B1-2C45-D5C3-EAF9-A132A02E7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EF15542-21A0-2B92-C45B-CE62EE04C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569" y="0"/>
            <a:ext cx="2952328" cy="392659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D2246C2-1EC6-7AEC-CA5A-008381BFA256}"/>
              </a:ext>
            </a:extLst>
          </p:cNvPr>
          <p:cNvSpPr txBox="1"/>
          <p:nvPr/>
        </p:nvSpPr>
        <p:spPr>
          <a:xfrm>
            <a:off x="467544" y="3752783"/>
            <a:ext cx="8496944" cy="26461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rtl="0" fontAlgn="base">
              <a:lnSpc>
                <a:spcPts val="3723"/>
              </a:lnSpc>
              <a:spcAft>
                <a:spcPts val="800"/>
              </a:spcAft>
              <a:buNone/>
            </a:pPr>
            <a:r>
              <a:rPr lang="pl-PL" sz="2800" b="1" i="0" dirty="0">
                <a:effectLst/>
                <a:latin typeface="Calibri" panose="020F0502020204030204" pitchFamily="34" charset="0"/>
              </a:rPr>
              <a:t>8 PAŹDZIERNIKA</a:t>
            </a:r>
            <a:r>
              <a:rPr lang="pl-PL" sz="2800" b="0" i="0" dirty="0">
                <a:effectLst/>
                <a:latin typeface="Calibri" panose="020F0502020204030204" pitchFamily="34" charset="0"/>
              </a:rPr>
              <a:t> to ważna historyczna data,</a:t>
            </a:r>
          </a:p>
          <a:p>
            <a:pPr algn="ctr" rtl="0" fontAlgn="base">
              <a:lnSpc>
                <a:spcPts val="3723"/>
              </a:lnSpc>
              <a:spcAft>
                <a:spcPts val="800"/>
              </a:spcAft>
              <a:buNone/>
            </a:pPr>
            <a:r>
              <a:rPr lang="pl-PL" sz="2800" b="0" i="0" dirty="0">
                <a:effectLst/>
                <a:latin typeface="Calibri" panose="020F0502020204030204" pitchFamily="34" charset="0"/>
              </a:rPr>
              <a:t> dotykająca naszą szkołę w szczególny sposób. </a:t>
            </a:r>
            <a:endParaRPr lang="pl-PL" sz="2800" b="0" i="0" dirty="0">
              <a:effectLst/>
              <a:latin typeface="Segoe UI" panose="020B0502040204020203" pitchFamily="34" charset="0"/>
            </a:endParaRPr>
          </a:p>
          <a:p>
            <a:pPr algn="ctr" rtl="0" fontAlgn="base">
              <a:lnSpc>
                <a:spcPts val="3723"/>
              </a:lnSpc>
              <a:spcAft>
                <a:spcPts val="800"/>
              </a:spcAft>
              <a:buNone/>
            </a:pPr>
            <a:r>
              <a:rPr lang="pl-PL" sz="2800" b="0" i="0" dirty="0">
                <a:effectLst/>
                <a:latin typeface="Calibri" panose="020F0502020204030204" pitchFamily="34" charset="0"/>
              </a:rPr>
              <a:t>Od 2000 roku dzień ten jest oficjalnie ustanowionym ŚWIĘTEM ŻOŁNIERZY BATALIONÓW CHŁOPSKICH -  patrona naszej szkolnej społeczności od maja 1989 roku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</a:t>
            </a:r>
            <a:endParaRPr lang="pl-P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D001C00-5F42-BD0A-B7CB-3DA4D3292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65" y="459108"/>
            <a:ext cx="2376110" cy="2592288"/>
          </a:xfrm>
          <a:prstGeom prst="rect">
            <a:avLst/>
          </a:prstGeom>
        </p:spPr>
      </p:pic>
      <p:pic>
        <p:nvPicPr>
          <p:cNvPr id="60418" name="Picture 2">
            <a:extLst>
              <a:ext uri="{FF2B5EF4-FFF2-40B4-BE49-F238E27FC236}">
                <a16:creationId xmlns:a16="http://schemas.microsoft.com/office/drawing/2014/main" id="{13E78494-534A-EB7F-5BDF-192C56181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/>
          <a:stretch>
            <a:fillRect/>
          </a:stretch>
        </p:blipFill>
        <p:spPr bwMode="auto">
          <a:xfrm>
            <a:off x="42722" y="0"/>
            <a:ext cx="3377150" cy="359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9A9B162-9BB7-01B2-364E-56A4DF36B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172" y="6193081"/>
            <a:ext cx="6169687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3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539750" y="1125538"/>
            <a:ext cx="8353425" cy="47089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3000" dirty="0"/>
              <a:t>	Bataliony Chłopskie w czasie II wojny światowej stoczyły wiele bitew i potyczek.                     	Przeprowadziły 230 akcji sabotażowo                                – dywersyjnych na szlakach kolejowych,                     1600 ataków na niemiecką administrację i policję. Zniszczyły wiele zakładów pracujących na rzecz okupanta.                                                                      	Na szczególne uznanie zasługuje walka żołnierzy BCh w obronie wysiedlanej ludności Zamojszczyzny. </a:t>
            </a:r>
          </a:p>
        </p:txBody>
      </p:sp>
    </p:spTree>
    <p:custDataLst>
      <p:tags r:id="rId1"/>
    </p:custDataLst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52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09600" y="762000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3200"/>
              <a:t>	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69875" y="260648"/>
            <a:ext cx="8694613" cy="13239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r>
              <a:rPr lang="pl-PL" altLang="pl-PL" sz="3200" dirty="0"/>
              <a:t>	</a:t>
            </a:r>
            <a:r>
              <a:rPr lang="pl-PL" altLang="pl-PL" sz="2400" dirty="0"/>
              <a:t>W czasie II wojny światowej  zginęło wielu żołnierzy Batalionów Chłopskich. Pomniki przypominają o ich bohaterstwie i poświęceniu.</a:t>
            </a:r>
            <a:endParaRPr lang="pl-PL" altLang="pl-PL" sz="2400" dirty="0">
              <a:solidFill>
                <a:srgbClr val="339966"/>
              </a:solidFill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330240" y="2033653"/>
            <a:ext cx="3633239" cy="2800908"/>
            <a:chOff x="251941" y="2142412"/>
            <a:chExt cx="4022576" cy="3016932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912278">
              <a:off x="251941" y="2142412"/>
              <a:ext cx="4022576" cy="30169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Prostokąt 2"/>
            <p:cNvSpPr/>
            <p:nvPr/>
          </p:nvSpPr>
          <p:spPr>
            <a:xfrm rot="20851873">
              <a:off x="898569" y="4273864"/>
              <a:ext cx="33661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b="1" dirty="0">
                  <a:solidFill>
                    <a:schemeClr val="bg1"/>
                  </a:solidFill>
                </a:rPr>
                <a:t>Pomnik w hołdzie </a:t>
              </a:r>
              <a:r>
                <a:rPr lang="pl-PL" sz="1200" b="1" dirty="0" err="1">
                  <a:solidFill>
                    <a:schemeClr val="bg1"/>
                  </a:solidFill>
                </a:rPr>
                <a:t>żolnierzom</a:t>
              </a:r>
              <a:r>
                <a:rPr lang="pl-PL" sz="1200" b="1" dirty="0">
                  <a:solidFill>
                    <a:schemeClr val="bg1"/>
                  </a:solidFill>
                </a:rPr>
                <a:t> polskiego </a:t>
              </a:r>
              <a:r>
                <a:rPr lang="pl-PL" sz="1200" b="1" dirty="0" err="1">
                  <a:solidFill>
                    <a:schemeClr val="bg1"/>
                  </a:solidFill>
                </a:rPr>
                <a:t>panstwa</a:t>
              </a:r>
              <a:r>
                <a:rPr lang="pl-PL" sz="1200" b="1" dirty="0">
                  <a:solidFill>
                    <a:schemeClr val="bg1"/>
                  </a:solidFill>
                </a:rPr>
                <a:t> podziemnego Batalionów Chłopskich i Ludowego </a:t>
              </a:r>
              <a:r>
                <a:rPr lang="pl-PL" sz="1200" b="1" dirty="0" err="1">
                  <a:solidFill>
                    <a:schemeClr val="bg1"/>
                  </a:solidFill>
                </a:rPr>
                <a:t>Zwiazku</a:t>
              </a:r>
              <a:r>
                <a:rPr lang="pl-PL" sz="1200" b="1" dirty="0">
                  <a:solidFill>
                    <a:schemeClr val="bg1"/>
                  </a:solidFill>
                </a:rPr>
                <a:t> Kobiet - Zamość</a:t>
              </a:r>
            </a:p>
          </p:txBody>
        </p:sp>
      </p:grpSp>
      <p:grpSp>
        <p:nvGrpSpPr>
          <p:cNvPr id="7" name="Grupa 6"/>
          <p:cNvGrpSpPr/>
          <p:nvPr/>
        </p:nvGrpSpPr>
        <p:grpSpPr>
          <a:xfrm>
            <a:off x="3382645" y="1846535"/>
            <a:ext cx="3883908" cy="2912931"/>
            <a:chOff x="4810268" y="2366990"/>
            <a:chExt cx="3883908" cy="2912931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39722">
              <a:off x="4810268" y="2366990"/>
              <a:ext cx="3883908" cy="29129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Prostokąt 5"/>
            <p:cNvSpPr/>
            <p:nvPr/>
          </p:nvSpPr>
          <p:spPr>
            <a:xfrm rot="302858">
              <a:off x="6683405" y="3583791"/>
              <a:ext cx="1952306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b="1" dirty="0">
                  <a:solidFill>
                    <a:schemeClr val="bg1"/>
                  </a:solidFill>
                </a:rPr>
                <a:t>Pomnik w </a:t>
              </a:r>
              <a:r>
                <a:rPr lang="pl-PL" sz="1400" b="1" dirty="0" err="1">
                  <a:solidFill>
                    <a:schemeClr val="bg1"/>
                  </a:solidFill>
                </a:rPr>
                <a:t>Byczowie</a:t>
              </a:r>
              <a:r>
                <a:rPr lang="pl-PL" sz="1400" b="1" dirty="0">
                  <a:solidFill>
                    <a:schemeClr val="bg1"/>
                  </a:solidFill>
                </a:rPr>
                <a:t> poświęcony m.in. partyzantom Batalionów Chłopskich uczestniczącym w walkach w obronie Republiki Pińczowskiej</a:t>
              </a:r>
            </a:p>
          </p:txBody>
        </p:sp>
      </p:grpSp>
      <p:grpSp>
        <p:nvGrpSpPr>
          <p:cNvPr id="11" name="Grupa 10"/>
          <p:cNvGrpSpPr/>
          <p:nvPr/>
        </p:nvGrpSpPr>
        <p:grpSpPr>
          <a:xfrm rot="604964">
            <a:off x="535631" y="3861814"/>
            <a:ext cx="3851679" cy="2790574"/>
            <a:chOff x="1710301" y="3792948"/>
            <a:chExt cx="3851679" cy="2790574"/>
          </a:xfrm>
        </p:grpSpPr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193024">
              <a:off x="1710301" y="3792948"/>
              <a:ext cx="3720765" cy="27905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pole tekstowe 9"/>
            <p:cNvSpPr txBox="1"/>
            <p:nvPr/>
          </p:nvSpPr>
          <p:spPr>
            <a:xfrm rot="21178364">
              <a:off x="1827573" y="6180813"/>
              <a:ext cx="37344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</a:rPr>
                <a:t>Pomnik Batalionów Chłopskich w Mokrem</a:t>
              </a:r>
            </a:p>
          </p:txBody>
        </p:sp>
      </p:grpSp>
      <p:grpSp>
        <p:nvGrpSpPr>
          <p:cNvPr id="14" name="Grupa 13"/>
          <p:cNvGrpSpPr/>
          <p:nvPr/>
        </p:nvGrpSpPr>
        <p:grpSpPr>
          <a:xfrm rot="1665913">
            <a:off x="5628545" y="2521108"/>
            <a:ext cx="2834788" cy="3779717"/>
            <a:chOff x="6104602" y="2437022"/>
            <a:chExt cx="2834788" cy="3779717"/>
          </a:xfrm>
        </p:grpSpPr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9938">
              <a:off x="6104602" y="2437022"/>
              <a:ext cx="2834788" cy="37797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pole tekstowe 12"/>
            <p:cNvSpPr txBox="1"/>
            <p:nvPr/>
          </p:nvSpPr>
          <p:spPr>
            <a:xfrm rot="279154">
              <a:off x="7632944" y="4516569"/>
              <a:ext cx="11476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</a:rPr>
                <a:t>Pomnik Batalionów Chłopskich na Powązkach</a:t>
              </a:r>
            </a:p>
          </p:txBody>
        </p:sp>
      </p:grpSp>
      <p:grpSp>
        <p:nvGrpSpPr>
          <p:cNvPr id="17" name="Grupa 16"/>
          <p:cNvGrpSpPr/>
          <p:nvPr/>
        </p:nvGrpSpPr>
        <p:grpSpPr>
          <a:xfrm>
            <a:off x="4273656" y="3876893"/>
            <a:ext cx="3772588" cy="2829441"/>
            <a:chOff x="4124573" y="3861047"/>
            <a:chExt cx="3772588" cy="2829441"/>
          </a:xfrm>
        </p:grpSpPr>
        <p:pic>
          <p:nvPicPr>
            <p:cNvPr id="15" name="Obraz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4573" y="3861047"/>
              <a:ext cx="3772588" cy="28294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pole tekstowe 15"/>
            <p:cNvSpPr txBox="1"/>
            <p:nvPr/>
          </p:nvSpPr>
          <p:spPr>
            <a:xfrm>
              <a:off x="6292844" y="4077072"/>
              <a:ext cx="133989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chemeClr val="bg1"/>
                  </a:solidFill>
                </a:rPr>
                <a:t>Pomnik Batalionów Chłopskich w Miastkowie</a:t>
              </a:r>
            </a:p>
          </p:txBody>
        </p:sp>
      </p:grpSp>
    </p:spTree>
  </p:cSld>
  <p:clrMapOvr>
    <a:masterClrMapping/>
  </p:clrMapOvr>
  <p:transition spd="med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26016" y="260648"/>
            <a:ext cx="8748712" cy="1877437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3200" dirty="0"/>
              <a:t>	</a:t>
            </a:r>
            <a:r>
              <a:rPr lang="pl-PL" altLang="pl-PL" dirty="0"/>
              <a:t>W czasie wojny Bataliony Chłopskie nie ograniczały się tylko do akcji zbrojnych.  Organizowały także tajne szkolnictwo oraz wydawały pisma konspiracyjne.</a:t>
            </a:r>
          </a:p>
        </p:txBody>
      </p:sp>
      <p:graphicFrame>
        <p:nvGraphicFramePr>
          <p:cNvPr id="624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701157"/>
              </p:ext>
            </p:extLst>
          </p:nvPr>
        </p:nvGraphicFramePr>
        <p:xfrm>
          <a:off x="5940152" y="2278717"/>
          <a:ext cx="273050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3161905" imgH="4590476" progId="PBrush">
                  <p:embed/>
                </p:oleObj>
              </mc:Choice>
              <mc:Fallback>
                <p:oleObj name="Obraz - mapa bitowa" r:id="rId2" imgW="3161905" imgH="4590476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278717"/>
                        <a:ext cx="2730500" cy="3962400"/>
                      </a:xfrm>
                      <a:prstGeom prst="rect">
                        <a:avLst/>
                      </a:prstGeom>
                      <a:noFill/>
                      <a:ln w="7620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827087" y="5876925"/>
            <a:ext cx="4450729" cy="366713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1800" dirty="0"/>
              <a:t>Uczestnicy kursu tajnego nauczania.</a:t>
            </a: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5682752" y="6381749"/>
            <a:ext cx="3008313" cy="368300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1800" dirty="0"/>
              <a:t>Składanie pisma „WIEŚCI”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40" y="2564904"/>
            <a:ext cx="4456777" cy="3079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 animBg="1" autoUpdateAnimBg="0"/>
      <p:bldP spid="6247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b="19610"/>
          <a:stretch/>
        </p:blipFill>
        <p:spPr>
          <a:xfrm>
            <a:off x="540668" y="221193"/>
            <a:ext cx="5472608" cy="274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540668" y="3068960"/>
            <a:ext cx="8279804" cy="3585597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3200" dirty="0"/>
              <a:t>	</a:t>
            </a:r>
            <a:r>
              <a:rPr lang="pl-PL" altLang="pl-PL" sz="3000" dirty="0"/>
              <a:t>W szeregach Batalionów Chłopskich aktywnie  działały również kobiety. 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sz="3000" dirty="0"/>
              <a:t>	Utworzyły one Ludowy Związek Kobiet,                      który prowadził pracę kulturalną – oświatową,                      obsługiwał sieć łączności i kolportażu, opiekował się rodzinami aresztowanych i poległych żołnierzy BCh.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444" y="562483"/>
            <a:ext cx="2060627" cy="2060627"/>
          </a:xfrm>
          <a:prstGeom prst="rect">
            <a:avLst/>
          </a:prstGeom>
        </p:spPr>
      </p:pic>
    </p:spTree>
  </p:cSld>
  <p:clrMapOvr>
    <a:masterClrMapping/>
  </p:clrMapOvr>
  <p:transition spd="med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990600" y="762000"/>
            <a:ext cx="678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3200"/>
              <a:t>	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990600" y="685800"/>
            <a:ext cx="6934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l-PL" altLang="pl-PL" sz="320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95536" y="731063"/>
            <a:ext cx="8423820" cy="1508105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altLang="pl-PL" sz="3200" dirty="0"/>
              <a:t>	</a:t>
            </a:r>
            <a:r>
              <a:rPr lang="pl-PL" altLang="pl-PL" sz="3000" dirty="0"/>
              <a:t>Wiele kobiet z Ludowego Związku Kobiet przeszło szkolenie sanitarne i niosło pomoc chorym i rannym partyzantom.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979" y="3109777"/>
            <a:ext cx="4123377" cy="284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06" y="3109777"/>
            <a:ext cx="3989529" cy="2825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83568" y="548680"/>
            <a:ext cx="7848872" cy="28931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sz="3000" dirty="0"/>
              <a:t>19 września 1945 roku Franciszek Kamiński, Józef </a:t>
            </a:r>
            <a:r>
              <a:rPr lang="pl-PL" altLang="pl-PL" sz="3000" dirty="0" err="1"/>
              <a:t>Niećko</a:t>
            </a:r>
            <a:r>
              <a:rPr lang="pl-PL" altLang="pl-PL" sz="3000" dirty="0"/>
              <a:t>, Kazimierz Banach i Stanisław </a:t>
            </a:r>
            <a:r>
              <a:rPr lang="pl-PL" altLang="pl-PL" sz="3000" dirty="0" err="1"/>
              <a:t>Koter</a:t>
            </a:r>
            <a:r>
              <a:rPr lang="pl-PL" altLang="pl-PL" sz="3000" dirty="0"/>
              <a:t> podpisali oświadczenie o ujawnieniu. Stworzyło to warunki umożliwiające powrót żołnierzy BCh do normalnego życia i wyjścia z konspiracji.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11" y="3600029"/>
            <a:ext cx="1954503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738" y="3600029"/>
            <a:ext cx="1975633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395" y="3600029"/>
            <a:ext cx="1796982" cy="280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5401" y="3609527"/>
            <a:ext cx="1943100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990600" y="2398713"/>
            <a:ext cx="2301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endParaRPr lang="pl-PL" altLang="pl-PL" sz="1800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23528" y="2567629"/>
            <a:ext cx="8610600" cy="28019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sz="3200" dirty="0"/>
              <a:t>2 maja 1989 roku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altLang="pl-PL" sz="3200" dirty="0"/>
              <a:t> Szkole Podstawowej Nr 109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altLang="pl-PL" sz="3200" dirty="0"/>
              <a:t>w Warszawie 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altLang="pl-PL" sz="3200" dirty="0"/>
              <a:t>nadano imię Batalionów Chłopskich.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14" y="338086"/>
            <a:ext cx="2060627" cy="2060627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5292080" y="3618706"/>
            <a:ext cx="3563888" cy="193899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sz="3000" dirty="0"/>
              <a:t>Akt nadania imienia szkole wręczył                                 Tadeusz </a:t>
            </a:r>
            <a:r>
              <a:rPr lang="pl-PL" altLang="pl-PL" sz="3000" dirty="0" err="1"/>
              <a:t>Szelachowski</a:t>
            </a:r>
            <a:endParaRPr lang="pl-PL" altLang="pl-PL" sz="3000" dirty="0"/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530242"/>
              </p:ext>
            </p:extLst>
          </p:nvPr>
        </p:nvGraphicFramePr>
        <p:xfrm>
          <a:off x="251520" y="476672"/>
          <a:ext cx="4608513" cy="595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4828571" imgH="6095238" progId="PBrush">
                  <p:embed/>
                </p:oleObj>
              </mc:Choice>
              <mc:Fallback>
                <p:oleObj name="Obraz - mapa bitowa" r:id="rId2" imgW="4828571" imgH="6095238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12000" contras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76672"/>
                        <a:ext cx="4608513" cy="5957887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EAEAEA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836712"/>
            <a:ext cx="2060627" cy="2060627"/>
          </a:xfrm>
          <a:prstGeom prst="rect">
            <a:avLst/>
          </a:prstGeom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685800" y="685800"/>
            <a:ext cx="777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l-PL" altLang="pl-PL" sz="1800"/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304800" y="3573016"/>
            <a:ext cx="8534400" cy="26304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3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FL Romanski 4" pitchFamily="18" charset="0"/>
              </a:rPr>
              <a:t>„Wybraliśmy bohaterów, którzy nie słowem,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pl-PL" sz="3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FL Romanski 4" pitchFamily="18" charset="0"/>
              </a:rPr>
              <a:t> a czynem wypowiadali podczas wojny zdanie: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pl-PL" sz="3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FL Romanski 4" pitchFamily="18" charset="0"/>
              </a:rPr>
              <a:t>ziemi służę.”</a:t>
            </a:r>
            <a:r>
              <a:rPr lang="pl-PL" sz="3000" dirty="0">
                <a:latin typeface="FL Romanski 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pl-PL" sz="3000" dirty="0">
                <a:latin typeface="FL Romanski 4" pitchFamily="18" charset="0"/>
              </a:rPr>
              <a:t>– stwierdziła podczas uroczystości pani dyrektor Elżbieta Pawelska.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476672"/>
            <a:ext cx="3240360" cy="283531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996122"/>
            <a:ext cx="2060627" cy="2060627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857322"/>
              </p:ext>
            </p:extLst>
          </p:nvPr>
        </p:nvGraphicFramePr>
        <p:xfrm>
          <a:off x="755576" y="764704"/>
          <a:ext cx="3456384" cy="5282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2448267" imgH="3696216" progId="PBrush">
                  <p:embed/>
                </p:oleObj>
              </mc:Choice>
              <mc:Fallback>
                <p:oleObj name="Obraz - mapa bitowa" r:id="rId2" imgW="2448267" imgH="3696216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764704"/>
                        <a:ext cx="3456384" cy="5282199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4860032" y="3184581"/>
            <a:ext cx="3921448" cy="286232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sz="3600" dirty="0"/>
              <a:t>Odsłonięcie pamiątkowej tablicy na ścianie frontowej budynku szkoły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764704"/>
            <a:ext cx="2060627" cy="2060627"/>
          </a:xfrm>
          <a:prstGeom prst="rect">
            <a:avLst/>
          </a:prstGeom>
        </p:spPr>
      </p:pic>
    </p:spTree>
  </p:cSld>
  <p:clrMapOvr>
    <a:masterClrMapping/>
  </p:clrMapOvr>
  <p:transition spd="med"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44F43EB-B000-0AEC-F75E-B9AA41667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0532122-13DF-A190-7F36-119CD6B654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1815" y="620688"/>
            <a:ext cx="8496944" cy="1944216"/>
          </a:xfr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>
                <a:solidFill>
                  <a:schemeClr val="accent2">
                    <a:lumMod val="60000"/>
                    <a:lumOff val="40000"/>
                  </a:schemeClr>
                </a:solidFill>
                <a:latin typeface="Eras Demi ITC" panose="020B0805030504020804" pitchFamily="34" charset="0"/>
              </a:rPr>
              <a:t>BATALIONY CHŁOPSKIE</a:t>
            </a:r>
            <a:br>
              <a:rPr lang="pl-PL" dirty="0">
                <a:solidFill>
                  <a:schemeClr val="accent2">
                    <a:lumMod val="60000"/>
                    <a:lumOff val="40000"/>
                  </a:schemeClr>
                </a:solidFill>
                <a:latin typeface="FL Romanski 4" pitchFamily="18" charset="0"/>
              </a:rPr>
            </a:br>
            <a:endParaRPr lang="pl-PL" dirty="0">
              <a:solidFill>
                <a:schemeClr val="accent2">
                  <a:lumMod val="60000"/>
                  <a:lumOff val="40000"/>
                </a:schemeClr>
              </a:solidFill>
              <a:latin typeface="FL Romanski 4" pitchFamily="18" charset="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BBC6CE4-3BCF-4149-3716-88C9F8FEA92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239165" y="4005064"/>
            <a:ext cx="4592006" cy="1523324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pl-PL" sz="3200" dirty="0">
                <a:solidFill>
                  <a:srgbClr val="003366"/>
                </a:solidFill>
                <a:latin typeface="Bahnschrift Light SemiCondensed" panose="020B0502040204020203" pitchFamily="34" charset="0"/>
              </a:rPr>
              <a:t>PATRON SZKOŁY PODSTAWOWEJ Nr 109 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pl-PL" sz="3200" dirty="0">
                <a:solidFill>
                  <a:srgbClr val="003366"/>
                </a:solidFill>
                <a:latin typeface="Bahnschrift Light SemiCondensed" panose="020B0502040204020203" pitchFamily="34" charset="0"/>
              </a:rPr>
              <a:t>W WARSZAWIE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2839053-A8CE-588D-0D9A-4A0CAC61A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14" y="2248354"/>
            <a:ext cx="3572113" cy="34128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A4DAD22-15DB-4815-B481-ACB1EB7A5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443" y="615708"/>
            <a:ext cx="6169687" cy="7315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B6D96D5-500B-2FB5-A1D7-7D2B94719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443" y="5830728"/>
            <a:ext cx="6169687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4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autoUpdateAnimBg="0" advAuto="100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482380"/>
              </p:ext>
            </p:extLst>
          </p:nvPr>
        </p:nvGraphicFramePr>
        <p:xfrm>
          <a:off x="899592" y="620688"/>
          <a:ext cx="7128147" cy="4839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pa bitowa" r:id="rId2" imgW="3619048" imgH="2457143" progId="PBrush">
                  <p:embed/>
                </p:oleObj>
              </mc:Choice>
              <mc:Fallback>
                <p:oleObj name="Mapa bitowa" r:id="rId2" imgW="3619048" imgH="2457143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620688"/>
                        <a:ext cx="7128147" cy="4839572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95536" y="5732463"/>
            <a:ext cx="8280920" cy="8858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dirty="0"/>
              <a:t>	</a:t>
            </a:r>
            <a:r>
              <a:rPr lang="pl-PL" altLang="pl-PL" sz="2400" dirty="0"/>
              <a:t>Wystąpienie Komendanta Głównego Batalionów Chłopskich gen. FRANCISZKA KAMIŃSKIEGO</a:t>
            </a:r>
          </a:p>
        </p:txBody>
      </p:sp>
    </p:spTree>
  </p:cSld>
  <p:clrMapOvr>
    <a:masterClrMapping/>
  </p:clrMapOvr>
  <p:transition spd="med"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458234"/>
              </p:ext>
            </p:extLst>
          </p:nvPr>
        </p:nvGraphicFramePr>
        <p:xfrm>
          <a:off x="467544" y="836712"/>
          <a:ext cx="373697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3" imgW="2542857" imgH="3734321" progId="PBrush">
                  <p:embed/>
                </p:oleObj>
              </mc:Choice>
              <mc:Fallback>
                <p:oleObj name="Obraz - mapa bitowa" r:id="rId3" imgW="2542857" imgH="3734321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836712"/>
                        <a:ext cx="3736975" cy="5486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572000" y="1556792"/>
            <a:ext cx="4267200" cy="420115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2000" dirty="0"/>
              <a:t>„</a:t>
            </a:r>
            <a:r>
              <a:rPr lang="pl-PL" altLang="pl-PL" sz="2000" i="1" dirty="0"/>
              <a:t>Przekazuję Wam – Droga Młodzieży sztandar naszej szkoły noszącej od dzisiaj imię Batalionów Chłopskich. Stanowi on wyraz historii, która tkwi żywa w nas samych, a obecnie zostaje zamieniona w symbol. Sztandar ten, jako znak poświęcenia młodych pokoleń niech wam przypomina przeszłość po to, abyście mogli lepiej tworzyć przyszłość. Strzeżcie jego honoru</a:t>
            </a:r>
            <a:r>
              <a:rPr lang="pl-PL" altLang="pl-PL" sz="2000" dirty="0"/>
              <a:t>.”</a:t>
            </a:r>
            <a:endParaRPr lang="pl-PL" altLang="pl-PL" sz="1800" dirty="0"/>
          </a:p>
          <a:p>
            <a:pPr eaLnBrk="1" hangingPunct="1">
              <a:spcBef>
                <a:spcPct val="50000"/>
              </a:spcBef>
            </a:pPr>
            <a:r>
              <a:rPr lang="pl-PL" altLang="pl-PL" sz="1800" dirty="0"/>
              <a:t>Dyrektor szkoły – p. Elżbieta Pawelska</a:t>
            </a:r>
          </a:p>
        </p:txBody>
      </p:sp>
    </p:spTree>
  </p:cSld>
  <p:clrMapOvr>
    <a:masterClrMapping/>
  </p:clrMapOvr>
  <p:transition spd="med"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562305"/>
              </p:ext>
            </p:extLst>
          </p:nvPr>
        </p:nvGraphicFramePr>
        <p:xfrm>
          <a:off x="539552" y="591367"/>
          <a:ext cx="3672408" cy="5606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2495238" imgH="3809524" progId="PBrush">
                  <p:embed/>
                </p:oleObj>
              </mc:Choice>
              <mc:Fallback>
                <p:oleObj name="Obraz - mapa bitowa" r:id="rId2" imgW="2495238" imgH="3809524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591367"/>
                        <a:ext cx="3672408" cy="5606221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427984" y="3861048"/>
            <a:ext cx="4419600" cy="2308324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2400" dirty="0"/>
              <a:t>„ </a:t>
            </a:r>
            <a:r>
              <a:rPr lang="pl-PL" altLang="pl-PL" sz="2400" i="1" dirty="0"/>
              <a:t>Przysięgamy . . . pamiętać                     o zaszczytnym imieniu szkoły, </a:t>
            </a:r>
          </a:p>
          <a:p>
            <a:pPr eaLnBrk="1" hangingPunct="1"/>
            <a:r>
              <a:rPr lang="pl-PL" altLang="pl-PL" sz="2400" i="1" dirty="0"/>
              <a:t>strzec honoru sztandaru szkoły, być zawsze godnymi miana synów i córek narodu polskiego.”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470" y="1196752"/>
            <a:ext cx="2060627" cy="2060627"/>
          </a:xfrm>
          <a:prstGeom prst="rect">
            <a:avLst/>
          </a:prstGeom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945513"/>
              </p:ext>
            </p:extLst>
          </p:nvPr>
        </p:nvGraphicFramePr>
        <p:xfrm>
          <a:off x="1036435" y="429592"/>
          <a:ext cx="3527425" cy="507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2572109" imgH="3696216" progId="PBrush">
                  <p:embed/>
                </p:oleObj>
              </mc:Choice>
              <mc:Fallback>
                <p:oleObj name="Obraz - mapa bitowa" r:id="rId2" imgW="2572109" imgH="3696216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435" y="429592"/>
                        <a:ext cx="3527425" cy="50704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693827"/>
              </p:ext>
            </p:extLst>
          </p:nvPr>
        </p:nvGraphicFramePr>
        <p:xfrm>
          <a:off x="4816596" y="429591"/>
          <a:ext cx="3509965" cy="507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4" imgW="2542857" imgH="3677163" progId="PBrush">
                  <p:embed/>
                </p:oleObj>
              </mc:Choice>
              <mc:Fallback>
                <p:oleObj name="Obraz - mapa bitowa" r:id="rId4" imgW="2542857" imgH="3677163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6596" y="429591"/>
                        <a:ext cx="3509965" cy="50704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23528" y="5733256"/>
            <a:ext cx="8532440" cy="95410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dirty="0"/>
              <a:t>Wbijanie pamiątkowych gwoździ w drzewce sztandaru</a:t>
            </a:r>
          </a:p>
        </p:txBody>
      </p:sp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841563"/>
              </p:ext>
            </p:extLst>
          </p:nvPr>
        </p:nvGraphicFramePr>
        <p:xfrm>
          <a:off x="3581400" y="2667000"/>
          <a:ext cx="5334000" cy="385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5772956" imgH="4172532" progId="PBrush">
                  <p:embed/>
                </p:oleObj>
              </mc:Choice>
              <mc:Fallback>
                <p:oleObj name="Obraz - mapa bitowa" r:id="rId2" imgW="5772956" imgH="4172532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667000"/>
                        <a:ext cx="5334000" cy="3854450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7" name="Text Box 7"/>
          <p:cNvSpPr txBox="1">
            <a:spLocks noChangeArrowheads="1"/>
          </p:cNvSpPr>
          <p:nvPr/>
        </p:nvSpPr>
        <p:spPr bwMode="auto">
          <a:xfrm>
            <a:off x="4644008" y="607993"/>
            <a:ext cx="3645768" cy="107721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sz="3200" dirty="0"/>
              <a:t>Prawykonanie hymnu szkoły</a:t>
            </a:r>
          </a:p>
        </p:txBody>
      </p:sp>
      <p:graphicFrame>
        <p:nvGraphicFramePr>
          <p:cNvPr id="143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206879"/>
              </p:ext>
            </p:extLst>
          </p:nvPr>
        </p:nvGraphicFramePr>
        <p:xfrm>
          <a:off x="152400" y="457200"/>
          <a:ext cx="3733800" cy="253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4" imgW="3734321" imgH="2534004" progId="PBrush">
                  <p:embed/>
                </p:oleObj>
              </mc:Choice>
              <mc:Fallback>
                <p:oleObj name="Obraz - mapa bitowa" r:id="rId4" imgW="3734321" imgH="2534004" progId="PBrus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57200"/>
                        <a:ext cx="3733800" cy="2533650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675" y="3861048"/>
            <a:ext cx="2060627" cy="2060627"/>
          </a:xfrm>
          <a:prstGeom prst="rect">
            <a:avLst/>
          </a:prstGeom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46439"/>
              </p:ext>
            </p:extLst>
          </p:nvPr>
        </p:nvGraphicFramePr>
        <p:xfrm>
          <a:off x="1285875" y="928688"/>
          <a:ext cx="6096000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3591426" imgH="2371429" progId="PBrush">
                  <p:embed/>
                </p:oleObj>
              </mc:Choice>
              <mc:Fallback>
                <p:oleObj name="Obraz - mapa bitowa" r:id="rId2" imgW="3591426" imgH="2371429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928688"/>
                        <a:ext cx="6096000" cy="41910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14313" y="5357813"/>
            <a:ext cx="8786812" cy="13382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1800" dirty="0"/>
              <a:t>	„Dziś malujemy pieśnią, wierszem, słowem powszedni trud żołnierski. Malujemy romantykę czasu, gdzie każda komenda, każdy wystrzał, każda partyzancka pogawędka stawała się historią.”</a:t>
            </a:r>
          </a:p>
          <a:p>
            <a:pPr algn="r" eaLnBrk="1" hangingPunct="1">
              <a:spcBef>
                <a:spcPct val="50000"/>
              </a:spcBef>
            </a:pPr>
            <a:r>
              <a:rPr lang="pl-PL" altLang="pl-PL" sz="1800" dirty="0"/>
              <a:t>( Maciej Lepianka uczeń kl. IV a)</a:t>
            </a:r>
          </a:p>
        </p:txBody>
      </p:sp>
    </p:spTree>
  </p:cSld>
  <p:clrMapOvr>
    <a:masterClrMapping/>
  </p:clrMapOvr>
  <p:transition spd="med"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6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478077" y="2564904"/>
            <a:ext cx="5400600" cy="403187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3600" b="1" dirty="0">
                <a:cs typeface="Times New Roman" panose="02020603050405020304" pitchFamily="18" charset="0"/>
              </a:rPr>
              <a:t>„Nasz szkolny sztandar” </a:t>
            </a:r>
            <a:endParaRPr lang="pl-PL" altLang="pl-PL" sz="3600" b="1" dirty="0"/>
          </a:p>
          <a:p>
            <a:pPr eaLnBrk="1" hangingPunct="1">
              <a:spcBef>
                <a:spcPct val="50000"/>
              </a:spcBef>
            </a:pPr>
            <a:r>
              <a:rPr lang="pl-PL" altLang="pl-PL" sz="2400" dirty="0">
                <a:cs typeface="Times New Roman" panose="02020603050405020304" pitchFamily="18" charset="0"/>
              </a:rPr>
              <a:t>Już poczet ze sztandarem maszeruje.</a:t>
            </a:r>
          </a:p>
          <a:p>
            <a:pPr eaLnBrk="1" hangingPunct="1"/>
            <a:r>
              <a:rPr lang="pl-PL" altLang="pl-PL" sz="2400" dirty="0">
                <a:cs typeface="Times New Roman" panose="02020603050405020304" pitchFamily="18" charset="0"/>
              </a:rPr>
              <a:t>Każdy uczeń jest poważny, w sztandar              się wpatruje,</a:t>
            </a:r>
            <a:r>
              <a:rPr lang="pl-PL" altLang="pl-PL" sz="2400" dirty="0"/>
              <a:t>  bo </a:t>
            </a:r>
            <a:r>
              <a:rPr lang="pl-PL" altLang="pl-PL" sz="2400" dirty="0">
                <a:cs typeface="Times New Roman" panose="02020603050405020304" pitchFamily="18" charset="0"/>
              </a:rPr>
              <a:t>nasz szkolny sztandar</a:t>
            </a:r>
          </a:p>
          <a:p>
            <a:pPr eaLnBrk="1" hangingPunct="1"/>
            <a:r>
              <a:rPr lang="pl-PL" altLang="pl-PL" sz="2400" dirty="0">
                <a:cs typeface="Times New Roman" panose="02020603050405020304" pitchFamily="18" charset="0"/>
              </a:rPr>
              <a:t>to rzecz wspaniała.</a:t>
            </a:r>
          </a:p>
          <a:p>
            <a:pPr eaLnBrk="1" hangingPunct="1"/>
            <a:r>
              <a:rPr lang="pl-PL" altLang="pl-PL" sz="2400" dirty="0">
                <a:cs typeface="Times New Roman" panose="02020603050405020304" pitchFamily="18" charset="0"/>
              </a:rPr>
              <a:t>O tym, jak wygląda ?</a:t>
            </a:r>
          </a:p>
          <a:p>
            <a:pPr eaLnBrk="1" hangingPunct="1"/>
            <a:r>
              <a:rPr lang="pl-PL" altLang="pl-PL" sz="2400" dirty="0">
                <a:cs typeface="Times New Roman" panose="02020603050405020304" pitchFamily="18" charset="0"/>
              </a:rPr>
              <a:t>Wie młodzież i dziatwa ta mała...</a:t>
            </a:r>
            <a:r>
              <a:rPr lang="pl-PL" altLang="pl-PL" dirty="0"/>
              <a:t>                             </a:t>
            </a:r>
          </a:p>
        </p:txBody>
      </p:sp>
      <p:graphicFrame>
        <p:nvGraphicFramePr>
          <p:cNvPr id="215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372705"/>
              </p:ext>
            </p:extLst>
          </p:nvPr>
        </p:nvGraphicFramePr>
        <p:xfrm>
          <a:off x="323528" y="810746"/>
          <a:ext cx="2952328" cy="4698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pa bitowa" r:id="rId2" imgW="2029108" imgH="3228571" progId="PBrush">
                  <p:embed/>
                </p:oleObj>
              </mc:Choice>
              <mc:Fallback>
                <p:oleObj name="Mapa bitowa" r:id="rId2" imgW="2029108" imgH="3228571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810746"/>
                        <a:ext cx="2952328" cy="4698522"/>
                      </a:xfrm>
                      <a:prstGeom prst="rect">
                        <a:avLst/>
                      </a:prstGeom>
                      <a:noFill/>
                      <a:ln w="38100" cmpd="thickThin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32656"/>
            <a:ext cx="2060627" cy="2060627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179512" y="4941168"/>
            <a:ext cx="8785225" cy="1569660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/>
            <a:r>
              <a:rPr lang="pl-PL" altLang="pl-PL" sz="2400" dirty="0">
                <a:cs typeface="Times New Roman" panose="02020603050405020304" pitchFamily="18" charset="0"/>
              </a:rPr>
              <a:t>Barwa  biało- czerwona,                                                            na niej srebrnopióry orzeł i złota korona.</a:t>
            </a:r>
          </a:p>
          <a:p>
            <a:pPr algn="ctr"/>
            <a:r>
              <a:rPr lang="pl-PL" altLang="pl-PL" sz="2400" dirty="0">
                <a:cs typeface="Times New Roman" panose="02020603050405020304" pitchFamily="18" charset="0"/>
              </a:rPr>
              <a:t>Skrzydła orła szeroko na czerwonej tarczy rozpięte nad Polską, o której niezależność długo i dzielnie walczyło Polskie Wojsko.</a:t>
            </a:r>
          </a:p>
        </p:txBody>
      </p:sp>
      <p:graphicFrame>
        <p:nvGraphicFramePr>
          <p:cNvPr id="839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101332"/>
              </p:ext>
            </p:extLst>
          </p:nvPr>
        </p:nvGraphicFramePr>
        <p:xfrm>
          <a:off x="1475656" y="332656"/>
          <a:ext cx="5918655" cy="438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5609524" imgH="4153480" progId="PBrush">
                  <p:embed/>
                </p:oleObj>
              </mc:Choice>
              <mc:Fallback>
                <p:oleObj name="Obraz - mapa bitowa" r:id="rId2" imgW="5609524" imgH="4153480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32656"/>
                        <a:ext cx="5918655" cy="4381875"/>
                      </a:xfrm>
                      <a:prstGeom prst="rect">
                        <a:avLst/>
                      </a:prstGeom>
                      <a:noFill/>
                      <a:ln w="38100" cmpd="thickThin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683890" y="692696"/>
            <a:ext cx="8064251" cy="200025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r>
              <a:rPr lang="pl-PL" altLang="pl-PL" sz="2400" dirty="0">
                <a:cs typeface="Times New Roman" panose="02020603050405020304" pitchFamily="18" charset="0"/>
              </a:rPr>
              <a:t>Na niewinnej bieli bechowski krzyż widnieje, </a:t>
            </a:r>
          </a:p>
          <a:p>
            <a:pPr eaLnBrk="1" hangingPunct="1"/>
            <a:r>
              <a:rPr lang="pl-PL" altLang="pl-PL" sz="2400" dirty="0">
                <a:cs typeface="Times New Roman" panose="02020603050405020304" pitchFamily="18" charset="0"/>
              </a:rPr>
              <a:t>a daty na nim przypominają Batalionów Chłopskich dzieje.</a:t>
            </a:r>
          </a:p>
          <a:p>
            <a:r>
              <a:rPr lang="pl-PL" altLang="pl-PL" sz="2400" dirty="0">
                <a:cs typeface="Times New Roman" panose="02020603050405020304" pitchFamily="18" charset="0"/>
              </a:rPr>
              <a:t>1940-1945 to lata walk chłopskich żołnierzy.</a:t>
            </a:r>
          </a:p>
          <a:p>
            <a:r>
              <a:rPr lang="pl-PL" altLang="pl-PL" sz="2400" dirty="0">
                <a:cs typeface="Times New Roman" panose="02020603050405020304" pitchFamily="18" charset="0"/>
              </a:rPr>
              <a:t>Walczyli godnie o Polskę, więc cześć Im się należy</a:t>
            </a:r>
            <a:r>
              <a:rPr lang="pl-PL" altLang="pl-PL" sz="2400" b="1" dirty="0">
                <a:cs typeface="Times New Roman" panose="02020603050405020304" pitchFamily="18" charset="0"/>
              </a:rPr>
              <a:t>.</a:t>
            </a:r>
            <a:endParaRPr lang="pl-PL" altLang="pl-PL" sz="2400" dirty="0">
              <a:cs typeface="Times New Roman" panose="02020603050405020304" pitchFamily="18" charset="0"/>
            </a:endParaRPr>
          </a:p>
          <a:p>
            <a:endParaRPr lang="pl-PL" altLang="pl-PL" dirty="0"/>
          </a:p>
        </p:txBody>
      </p:sp>
      <p:graphicFrame>
        <p:nvGraphicFramePr>
          <p:cNvPr id="768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18757"/>
              </p:ext>
            </p:extLst>
          </p:nvPr>
        </p:nvGraphicFramePr>
        <p:xfrm>
          <a:off x="2195735" y="2924944"/>
          <a:ext cx="5040560" cy="3593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5971429" imgH="4258269" progId="PBrush">
                  <p:embed/>
                </p:oleObj>
              </mc:Choice>
              <mc:Fallback>
                <p:oleObj name="Obraz - mapa bitowa" r:id="rId2" imgW="5971429" imgH="4258269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5" y="2924944"/>
                        <a:ext cx="5040560" cy="3593702"/>
                      </a:xfrm>
                      <a:prstGeom prst="rect">
                        <a:avLst/>
                      </a:prstGeom>
                      <a:noFill/>
                      <a:ln w="76200" cmpd="thickThin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1115616" y="3645024"/>
            <a:ext cx="7056438" cy="2308324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r>
              <a:rPr lang="pl-PL" altLang="pl-PL" sz="2400" dirty="0">
                <a:cs typeface="Times New Roman" panose="02020603050405020304" pitchFamily="18" charset="0"/>
              </a:rPr>
              <a:t>W centrum krzyża złoty orzeł</a:t>
            </a:r>
          </a:p>
          <a:p>
            <a:r>
              <a:rPr lang="pl-PL" altLang="pl-PL" sz="2400" dirty="0">
                <a:cs typeface="Times New Roman" panose="02020603050405020304" pitchFamily="18" charset="0"/>
              </a:rPr>
              <a:t>z czapki polskiego żołnierza.</a:t>
            </a:r>
          </a:p>
          <a:p>
            <a:r>
              <a:rPr lang="pl-PL" altLang="pl-PL" sz="2400" dirty="0">
                <a:cs typeface="Times New Roman" panose="02020603050405020304" pitchFamily="18" charset="0"/>
              </a:rPr>
              <a:t>On lata walk o wolną Polskę rodakom przybliża.</a:t>
            </a:r>
          </a:p>
          <a:p>
            <a:r>
              <a:rPr lang="pl-PL" altLang="pl-PL" sz="2400" dirty="0">
                <a:cs typeface="Times New Roman" panose="02020603050405020304" pitchFamily="18" charset="0"/>
              </a:rPr>
              <a:t>Orzeł w koronie kamieniem cennym zdobionej.</a:t>
            </a:r>
          </a:p>
          <a:p>
            <a:r>
              <a:rPr lang="pl-PL" altLang="pl-PL" sz="2400" dirty="0">
                <a:cs typeface="Times New Roman" panose="02020603050405020304" pitchFamily="18" charset="0"/>
              </a:rPr>
              <a:t>Jest dostojny i piękny- bo to orzeł Polski </a:t>
            </a:r>
          </a:p>
          <a:p>
            <a:r>
              <a:rPr lang="pl-PL" altLang="pl-PL" sz="2400" dirty="0">
                <a:cs typeface="Times New Roman" panose="02020603050405020304" pitchFamily="18" charset="0"/>
              </a:rPr>
              <a:t>wolnej już i odrodzonej!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476672"/>
            <a:ext cx="2952328" cy="2952328"/>
          </a:xfrm>
          <a:prstGeom prst="rect">
            <a:avLst/>
          </a:prstGeom>
        </p:spPr>
      </p:pic>
    </p:spTree>
  </p:cSld>
  <p:clrMapOvr>
    <a:masterClrMapping/>
  </p:clrMapOvr>
  <p:transition spd="med"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765175"/>
            <a:ext cx="8928100" cy="1103313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54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>
                <a:solidFill>
                  <a:srgbClr val="003366"/>
                </a:solidFill>
                <a:latin typeface="Bookman Old Style" pitchFamily="18" charset="0"/>
              </a:rPr>
              <a:t>	</a:t>
            </a:r>
            <a:r>
              <a:rPr lang="pl-PL" sz="3100" b="1" dirty="0">
                <a:solidFill>
                  <a:srgbClr val="003366"/>
                </a:solidFill>
                <a:latin typeface="FL Romanski 4"/>
              </a:rPr>
              <a:t>1 września 1939 r. </a:t>
            </a:r>
            <a:r>
              <a:rPr lang="pl-PL" sz="3100" dirty="0">
                <a:solidFill>
                  <a:srgbClr val="003366"/>
                </a:solidFill>
                <a:latin typeface="FL Romanski 4"/>
              </a:rPr>
              <a:t>o godzinie 4.45 Niemcy, </a:t>
            </a:r>
            <a:br>
              <a:rPr lang="pl-PL" sz="3100" dirty="0">
                <a:solidFill>
                  <a:srgbClr val="003366"/>
                </a:solidFill>
                <a:latin typeface="FL Romanski 4"/>
              </a:rPr>
            </a:br>
            <a:r>
              <a:rPr lang="pl-PL" sz="3100" dirty="0">
                <a:solidFill>
                  <a:srgbClr val="003366"/>
                </a:solidFill>
                <a:latin typeface="FL Romanski 4"/>
              </a:rPr>
              <a:t>bez wypowiedzenia wojny, przekroczyli granice Polski.</a:t>
            </a:r>
          </a:p>
        </p:txBody>
      </p:sp>
      <p:graphicFrame>
        <p:nvGraphicFramePr>
          <p:cNvPr id="3075" name="Object 3" descr="Płótno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1550677091"/>
              </p:ext>
            </p:extLst>
          </p:nvPr>
        </p:nvGraphicFramePr>
        <p:xfrm>
          <a:off x="2051720" y="2204864"/>
          <a:ext cx="3810000" cy="371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3" imgW="5915851" imgH="5772956" progId="PBrush">
                  <p:embed/>
                </p:oleObj>
              </mc:Choice>
              <mc:Fallback>
                <p:oleObj name="Obraz - mapa bitowa" r:id="rId3" imgW="5915851" imgH="5772956" progId="PBrush">
                  <p:embed/>
                  <p:pic>
                    <p:nvPicPr>
                      <p:cNvPr id="0" name="Object 3" descr="Płótn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2204864"/>
                        <a:ext cx="3810000" cy="3717925"/>
                      </a:xfrm>
                      <a:prstGeom prst="rect">
                        <a:avLst/>
                      </a:prstGeom>
                      <a:blipFill dpi="0" rotWithShape="0">
                        <a:blip r:embed="rId5"/>
                        <a:srcRect/>
                        <a:tile tx="0" ty="0" sx="100000" sy="100000" flip="none" algn="tl"/>
                      </a:blipFill>
                      <a:ln w="762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348880"/>
            <a:ext cx="2060848" cy="20608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4932040" y="365248"/>
            <a:ext cx="4104456" cy="6124754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r>
              <a:rPr lang="pl-PL" altLang="pl-PL" dirty="0">
                <a:cs typeface="Times New Roman" panose="02020603050405020304" pitchFamily="18" charset="0"/>
              </a:rPr>
              <a:t>„Żywią i bronią”</a:t>
            </a:r>
            <a:r>
              <a:rPr lang="pl-PL" altLang="pl-PL" b="1" dirty="0">
                <a:cs typeface="Times New Roman" panose="02020603050405020304" pitchFamily="18" charset="0"/>
              </a:rPr>
              <a:t> -</a:t>
            </a:r>
            <a:r>
              <a:rPr lang="pl-PL" altLang="pl-PL" dirty="0">
                <a:cs typeface="Times New Roman" panose="02020603050405020304" pitchFamily="18" charset="0"/>
              </a:rPr>
              <a:t> głosi hasło sztandarowe.</a:t>
            </a:r>
          </a:p>
          <a:p>
            <a:r>
              <a:rPr lang="pl-PL" altLang="pl-PL" dirty="0">
                <a:cs typeface="Times New Roman" panose="02020603050405020304" pitchFamily="18" charset="0"/>
              </a:rPr>
              <a:t>Łączy ono czasy Kościuszki i czasy nowe.</a:t>
            </a:r>
          </a:p>
          <a:p>
            <a:r>
              <a:rPr lang="pl-PL" altLang="pl-PL" dirty="0">
                <a:cs typeface="Times New Roman" panose="02020603050405020304" pitchFamily="18" charset="0"/>
              </a:rPr>
              <a:t>Bo hasło kosynierów żołnierze BCh przejęli,                     gdyż podobne zadania w czasie wojny mieli. </a:t>
            </a:r>
          </a:p>
          <a:p>
            <a:r>
              <a:rPr lang="pl-PL" altLang="pl-PL" dirty="0">
                <a:cs typeface="Times New Roman" panose="02020603050405020304" pitchFamily="18" charset="0"/>
              </a:rPr>
              <a:t>Chłopi żywili naród,</a:t>
            </a:r>
          </a:p>
          <a:p>
            <a:r>
              <a:rPr lang="pl-PL" altLang="pl-PL" dirty="0">
                <a:cs typeface="Times New Roman" panose="02020603050405020304" pitchFamily="18" charset="0"/>
              </a:rPr>
              <a:t>bronili gdy była potrzeba.</a:t>
            </a:r>
          </a:p>
          <a:p>
            <a:r>
              <a:rPr lang="pl-PL" altLang="pl-PL" dirty="0">
                <a:cs typeface="Times New Roman" panose="02020603050405020304" pitchFamily="18" charset="0"/>
              </a:rPr>
              <a:t>O żołnierzach Batalionów Chłopskich                       pamiętać nam trzeba.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861048"/>
            <a:ext cx="2376264" cy="237626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72566"/>
            <a:ext cx="4634438" cy="308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813757"/>
              </p:ext>
            </p:extLst>
          </p:nvPr>
        </p:nvGraphicFramePr>
        <p:xfrm>
          <a:off x="467544" y="692696"/>
          <a:ext cx="8267700" cy="572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5971429" imgH="4133333" progId="PBrush">
                  <p:embed/>
                </p:oleObj>
              </mc:Choice>
              <mc:Fallback>
                <p:oleObj name="Obraz - mapa bitowa" r:id="rId2" imgW="5971429" imgH="4133333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692696"/>
                        <a:ext cx="8267700" cy="5721350"/>
                      </a:xfrm>
                      <a:prstGeom prst="rect">
                        <a:avLst/>
                      </a:prstGeom>
                      <a:noFill/>
                      <a:ln w="76200" cmpd="thickThin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1146969" y="476672"/>
            <a:ext cx="6767512" cy="224676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r>
              <a:rPr lang="pl-PL" altLang="pl-PL" dirty="0">
                <a:cs typeface="Times New Roman" panose="02020603050405020304" pitchFamily="18" charset="0"/>
              </a:rPr>
              <a:t>Wśród złotych kłosów pszenicy                                     zielona koniczynka się przewija,</a:t>
            </a:r>
          </a:p>
          <a:p>
            <a:r>
              <a:rPr lang="pl-PL" altLang="pl-PL" dirty="0">
                <a:cs typeface="Times New Roman" panose="02020603050405020304" pitchFamily="18" charset="0"/>
              </a:rPr>
              <a:t>niebieski chaber i czerwone maki,</a:t>
            </a:r>
          </a:p>
          <a:p>
            <a:r>
              <a:rPr lang="pl-PL" altLang="pl-PL" dirty="0">
                <a:cs typeface="Times New Roman" panose="02020603050405020304" pitchFamily="18" charset="0"/>
              </a:rPr>
              <a:t>a wszyscy wiemy, że to polskiej wsi są znaki.</a:t>
            </a:r>
          </a:p>
        </p:txBody>
      </p:sp>
      <p:graphicFrame>
        <p:nvGraphicFramePr>
          <p:cNvPr id="788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022218"/>
              </p:ext>
            </p:extLst>
          </p:nvPr>
        </p:nvGraphicFramePr>
        <p:xfrm>
          <a:off x="2339974" y="3173164"/>
          <a:ext cx="4536281" cy="326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5942857" imgH="4277322" progId="PBrush">
                  <p:embed/>
                </p:oleObj>
              </mc:Choice>
              <mc:Fallback>
                <p:oleObj name="Obraz - mapa bitowa" r:id="rId2" imgW="5942857" imgH="4277322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4" y="3173164"/>
                        <a:ext cx="4536281" cy="3264150"/>
                      </a:xfrm>
                      <a:prstGeom prst="rect">
                        <a:avLst/>
                      </a:prstGeom>
                      <a:noFill/>
                      <a:ln w="38100" cmpd="thickThin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827584" y="908720"/>
            <a:ext cx="7704410" cy="261610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dirty="0">
                <a:cs typeface="Times New Roman" panose="02020603050405020304" pitchFamily="18" charset="0"/>
              </a:rPr>
              <a:t>Złote gwoździe zdobią drzewce sztandarowe.</a:t>
            </a:r>
            <a:r>
              <a:rPr lang="pl-PL" altLang="pl-PL" dirty="0"/>
              <a:t>                                 </a:t>
            </a:r>
            <a:r>
              <a:rPr lang="pl-PL" altLang="pl-PL" dirty="0">
                <a:cs typeface="Times New Roman" panose="02020603050405020304" pitchFamily="18" charset="0"/>
              </a:rPr>
              <a:t>Są wyryte na nich nazwiska honorowe.</a:t>
            </a:r>
            <a:r>
              <a:rPr lang="pl-PL" altLang="pl-PL" dirty="0"/>
              <a:t>                                       </a:t>
            </a:r>
            <a:r>
              <a:rPr lang="pl-PL" altLang="pl-PL" dirty="0">
                <a:cs typeface="Times New Roman" panose="02020603050405020304" pitchFamily="18" charset="0"/>
              </a:rPr>
              <a:t>Nazwy instytucji szkole zasłużonych tu umieszczamy.</a:t>
            </a:r>
            <a:r>
              <a:rPr lang="pl-PL" altLang="pl-PL" dirty="0"/>
              <a:t>                                                  </a:t>
            </a:r>
            <a:r>
              <a:rPr lang="pl-PL" altLang="pl-PL" dirty="0">
                <a:cs typeface="Times New Roman" panose="02020603050405020304" pitchFamily="18" charset="0"/>
              </a:rPr>
              <a:t>Ich zasługi dla szkoły dobrze znamy.</a:t>
            </a:r>
            <a:endParaRPr lang="pl-PL" altLang="pl-PL" dirty="0"/>
          </a:p>
          <a:p>
            <a:pPr eaLnBrk="1" hangingPunct="1">
              <a:spcBef>
                <a:spcPct val="50000"/>
              </a:spcBef>
            </a:pPr>
            <a:r>
              <a:rPr lang="pl-PL" altLang="pl-PL" sz="1600" i="1" dirty="0">
                <a:cs typeface="Times New Roman" panose="02020603050405020304" pitchFamily="18" charset="0"/>
              </a:rPr>
              <a:t>wiersz ułożyli uczniowie kl. IV pod opieką p. Teresy Dymkowskiej  w 1990 r.</a:t>
            </a:r>
            <a:endParaRPr lang="pl-PL" altLang="pl-PL" sz="1600" dirty="0">
              <a:cs typeface="Times New Roman" panose="020206030504050203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427" y="4005064"/>
            <a:ext cx="2221717" cy="2215164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51520" y="332656"/>
            <a:ext cx="8675688" cy="18774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3200" dirty="0"/>
              <a:t>	</a:t>
            </a:r>
            <a:r>
              <a:rPr lang="pl-PL" altLang="pl-PL" dirty="0"/>
              <a:t>Szkoła dba o kultywowanie tradycji związanych </a:t>
            </a:r>
          </a:p>
          <a:p>
            <a:pPr eaLnBrk="1" hangingPunct="1"/>
            <a:r>
              <a:rPr lang="pl-PL" altLang="pl-PL" dirty="0"/>
              <a:t>z patronem. Corocznie odbywają się spotkania uczniów z kombatantami. Częstym gościem na tych spotkaniach była p. Janina </a:t>
            </a:r>
            <a:r>
              <a:rPr lang="pl-PL" altLang="pl-PL" dirty="0" err="1"/>
              <a:t>Knyż</a:t>
            </a:r>
            <a:r>
              <a:rPr lang="pl-PL" altLang="pl-PL" dirty="0"/>
              <a:t>, ps. „Bożena”.</a:t>
            </a:r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520997"/>
              </p:ext>
            </p:extLst>
          </p:nvPr>
        </p:nvGraphicFramePr>
        <p:xfrm>
          <a:off x="611560" y="2708920"/>
          <a:ext cx="5329238" cy="372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2" imgW="4597908" imgH="3136392" progId="Word.Document.8">
                  <p:embed/>
                </p:oleObj>
              </mc:Choice>
              <mc:Fallback>
                <p:oleObj name="Dokument" r:id="rId2" imgW="4597908" imgH="3136392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708920"/>
                        <a:ext cx="5329238" cy="372268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3284984"/>
            <a:ext cx="2066723" cy="2060627"/>
          </a:xfrm>
          <a:prstGeom prst="rect">
            <a:avLst/>
          </a:prstGeom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539552" y="500063"/>
            <a:ext cx="8064896" cy="95410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dirty="0"/>
              <a:t>Każdego roku organizowany jest szkolny </a:t>
            </a:r>
            <a:r>
              <a:rPr lang="pl-PL" altLang="pl-PL" b="1" dirty="0"/>
              <a:t>„Konkurs Wiedzy o Patronie”. 	</a:t>
            </a:r>
          </a:p>
        </p:txBody>
      </p:sp>
      <p:graphicFrame>
        <p:nvGraphicFramePr>
          <p:cNvPr id="911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073818"/>
              </p:ext>
            </p:extLst>
          </p:nvPr>
        </p:nvGraphicFramePr>
        <p:xfrm>
          <a:off x="5868144" y="1620054"/>
          <a:ext cx="2592288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pa bitowa" r:id="rId2" imgW="1657568" imgH="2418934" progId="PBrush">
                  <p:embed/>
                </p:oleObj>
              </mc:Choice>
              <mc:Fallback>
                <p:oleObj name="Mapa bitowa" r:id="rId2" imgW="1657568" imgH="2418934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1620054"/>
                        <a:ext cx="2592288" cy="38862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304924" y="5672138"/>
            <a:ext cx="8534151" cy="1015663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sz="2000" dirty="0"/>
              <a:t>Na zdjęciach laureaci konkursu w roku szkolnym 1993/1994  odbierali nagrody z rąk Franciszka Kamińskiego  Komendanta Głównego Batalionów Chłopskich            </a:t>
            </a:r>
          </a:p>
        </p:txBody>
      </p:sp>
      <p:graphicFrame>
        <p:nvGraphicFramePr>
          <p:cNvPr id="911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642388"/>
              </p:ext>
            </p:extLst>
          </p:nvPr>
        </p:nvGraphicFramePr>
        <p:xfrm>
          <a:off x="683568" y="1620054"/>
          <a:ext cx="2664296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pa bitowa" r:id="rId4" imgW="2209524" imgH="3104762" progId="PBrush">
                  <p:embed/>
                </p:oleObj>
              </mc:Choice>
              <mc:Fallback>
                <p:oleObj name="Mapa bitowa" r:id="rId4" imgW="2209524" imgH="3104762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620054"/>
                        <a:ext cx="2664296" cy="38862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930" y="2440386"/>
            <a:ext cx="2066723" cy="2060627"/>
          </a:xfrm>
          <a:prstGeom prst="rect">
            <a:avLst/>
          </a:prstGeom>
        </p:spPr>
      </p:pic>
    </p:spTree>
  </p:cSld>
  <p:clrMapOvr>
    <a:masterClrMapping/>
  </p:clrMapOvr>
  <p:transition spd="med"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 animBg="1"/>
      <p:bldP spid="91140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467544" y="980728"/>
            <a:ext cx="8382000" cy="483209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dirty="0"/>
              <a:t>	Uczniowie z najstarszych klas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pl-PL" altLang="pl-PL" dirty="0"/>
              <a:t> osiągający dobre i bardzo dobre wyniki w nauce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pl-PL" altLang="pl-PL" dirty="0"/>
              <a:t> posiadający wiedzę o patronie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pl-PL" altLang="pl-PL" dirty="0"/>
              <a:t> wyróżniający się zachowaniem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pl-PL" altLang="pl-PL" dirty="0"/>
              <a:t> działający aktywnie na rzecz szkoły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dirty="0"/>
              <a:t> mogą ubiegać się o honorową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dirty="0"/>
              <a:t>  </a:t>
            </a:r>
            <a:r>
              <a:rPr lang="pl-PL" altLang="pl-PL" b="1" dirty="0"/>
              <a:t>„Nagrodę Patrona Szkoły”.                                	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3396774"/>
            <a:ext cx="2066723" cy="2060627"/>
          </a:xfrm>
          <a:prstGeom prst="rect">
            <a:avLst/>
          </a:prstGeom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94615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dirty="0"/>
              <a:t>Pierwszym laureatem tej nagrody został w roku szkolnym 1992/1993 Paweł Dudziak</a:t>
            </a:r>
          </a:p>
        </p:txBody>
      </p:sp>
      <p:graphicFrame>
        <p:nvGraphicFramePr>
          <p:cNvPr id="870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279348"/>
              </p:ext>
            </p:extLst>
          </p:nvPr>
        </p:nvGraphicFramePr>
        <p:xfrm>
          <a:off x="1071563" y="1643063"/>
          <a:ext cx="6629400" cy="473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2" imgW="5792008" imgH="4133333" progId="PBrush">
                  <p:embed/>
                </p:oleObj>
              </mc:Choice>
              <mc:Fallback>
                <p:oleObj name="Obraz - mapa bitowa" r:id="rId2" imgW="5792008" imgH="4133333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643063"/>
                        <a:ext cx="6629400" cy="4730750"/>
                      </a:xfrm>
                      <a:prstGeom prst="rect">
                        <a:avLst/>
                      </a:prstGeom>
                      <a:noFill/>
                      <a:ln w="76200" cmpd="tri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4517507"/>
            <a:ext cx="2066723" cy="2060627"/>
          </a:xfrm>
          <a:prstGeom prst="rect">
            <a:avLst/>
          </a:prstGeom>
        </p:spPr>
      </p:pic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81000" y="685800"/>
            <a:ext cx="830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/>
              <a:t>	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404992" y="764704"/>
            <a:ext cx="8458200" cy="156845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dirty="0"/>
              <a:t>	</a:t>
            </a:r>
            <a:r>
              <a:rPr lang="pl-PL" altLang="pl-PL" sz="3200" dirty="0"/>
              <a:t>W każdą rocznicę nadania szkole imienia Batalionów Chłopskich uroczyście obchodzimy Święto Szkoły.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3429000"/>
            <a:ext cx="2066723" cy="206062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068960"/>
            <a:ext cx="54864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985143"/>
              </p:ext>
            </p:extLst>
          </p:nvPr>
        </p:nvGraphicFramePr>
        <p:xfrm>
          <a:off x="935124" y="332656"/>
          <a:ext cx="7121351" cy="424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pa bitowa" r:id="rId2" imgW="3172268" imgH="1809524" progId="PBrush">
                  <p:embed/>
                </p:oleObj>
              </mc:Choice>
              <mc:Fallback>
                <p:oleObj name="Mapa bitowa" r:id="rId2" imgW="3172268" imgH="1809524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124" y="332656"/>
                        <a:ext cx="7121351" cy="4248937"/>
                      </a:xfrm>
                      <a:prstGeom prst="rect">
                        <a:avLst/>
                      </a:prstGeom>
                      <a:noFill/>
                      <a:ln w="76200" cmpd="thickThin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33400" y="4876800"/>
            <a:ext cx="792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l-PL" altLang="pl-PL"/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323528" y="4941168"/>
            <a:ext cx="8496944" cy="181588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/>
            <a:r>
              <a:rPr lang="pl-PL" altLang="pl-PL" dirty="0"/>
              <a:t>V Rocznica nadania Naszej Szkole imienia -13 maja 1994 r.</a:t>
            </a:r>
          </a:p>
          <a:p>
            <a:pPr algn="ctr" eaLnBrk="1" hangingPunct="1"/>
            <a:r>
              <a:rPr lang="pl-PL" altLang="pl-PL" dirty="0"/>
              <a:t>Wśród zaproszonych gości Franciszek Kamiński Komendant Główny BCh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113" y="1426810"/>
            <a:ext cx="2066723" cy="2060627"/>
          </a:xfrm>
          <a:prstGeom prst="rect">
            <a:avLst/>
          </a:prstGeom>
        </p:spPr>
      </p:pic>
    </p:spTree>
  </p:cSld>
  <p:clrMapOvr>
    <a:masterClrMapping/>
  </p:clrMapOvr>
  <p:transition spd="med"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685800" y="9144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l-PL" altLang="pl-PL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71190" y="1143000"/>
            <a:ext cx="6261050" cy="4478149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	</a:t>
            </a:r>
            <a:r>
              <a:rPr lang="pl-PL" altLang="pl-PL" sz="3000" dirty="0">
                <a:cs typeface="Times New Roman" panose="02020603050405020304" pitchFamily="18" charset="0"/>
              </a:rPr>
              <a:t>Celem agresji niemieckiej było zniszczenie Polski, zagarnięcie jej ziem, by powiększyć terytorium Niemiec.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sz="3000" dirty="0">
                <a:cs typeface="Times New Roman" panose="02020603050405020304" pitchFamily="18" charset="0"/>
              </a:rPr>
              <a:t>	17 września 1939 r. Związek Radziecki, realizując porozumienie z Niemcami z 23 sierpnia 1939 r. (traktat Ribbentrop – Mołotow), zaatakował Polskę od wschodu.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698" y="2348880"/>
            <a:ext cx="2060848" cy="20608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allAtOnce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903871"/>
              </p:ext>
            </p:extLst>
          </p:nvPr>
        </p:nvGraphicFramePr>
        <p:xfrm>
          <a:off x="1475656" y="404664"/>
          <a:ext cx="6192838" cy="506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pa bitowa" r:id="rId2" imgW="3215669" imgH="2636423" progId="PBrush">
                  <p:embed/>
                </p:oleObj>
              </mc:Choice>
              <mc:Fallback>
                <p:oleObj name="Mapa bitowa" r:id="rId2" imgW="3215669" imgH="2636423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404664"/>
                        <a:ext cx="6192838" cy="5067300"/>
                      </a:xfrm>
                      <a:prstGeom prst="rect">
                        <a:avLst/>
                      </a:prstGeom>
                      <a:noFill/>
                      <a:ln w="508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827584" y="5688013"/>
            <a:ext cx="7272808" cy="965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>
              <a:lnSpc>
                <a:spcPts val="3363"/>
              </a:lnSpc>
              <a:spcBef>
                <a:spcPct val="50000"/>
              </a:spcBef>
            </a:pPr>
            <a:r>
              <a:rPr lang="pl-PL" altLang="pl-PL" dirty="0"/>
              <a:t>8 maja 1999 r. - w 10 rocznicę nadania imienia odsłonięto pamiątkową tablicę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3519361"/>
            <a:ext cx="2066723" cy="2060627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JW2063\Moje dokumenty\Moje obrazy\2011-10-03 20;05;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3744416" cy="558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4355976" y="3212976"/>
            <a:ext cx="4464248" cy="224676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r>
              <a:rPr lang="pl-PL" altLang="pl-PL" dirty="0"/>
              <a:t>W 20 rocznicę nadania imienia           – w maju 2009 r., tablica została przeniesiona do nowego skrzydła budynku szkoły.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76672"/>
            <a:ext cx="2377646" cy="2377646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2257769"/>
            <a:ext cx="1512168" cy="1512168"/>
          </a:xfrm>
          <a:prstGeom prst="rect">
            <a:avLst/>
          </a:prstGeom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263380" y="260648"/>
            <a:ext cx="8640960" cy="1384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/>
            <a:r>
              <a:rPr lang="pl-PL" altLang="pl-PL" dirty="0"/>
              <a:t>8 maja 2009 świętowaliśmy XX rocznicę nadania szkole imienia pod hasłem:</a:t>
            </a:r>
          </a:p>
          <a:p>
            <a:pPr algn="ctr" eaLnBrk="1" hangingPunct="1"/>
            <a:r>
              <a:rPr lang="pl-PL" altLang="pl-PL" dirty="0"/>
              <a:t>„Gdzie są kwiaty z tamtych lat”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6" y="1844824"/>
            <a:ext cx="5244724" cy="295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246" y="4005064"/>
            <a:ext cx="4818112" cy="271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0327652"/>
      </p:ext>
    </p:extLst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6041227" cy="3274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204" y="2416751"/>
            <a:ext cx="2520280" cy="2520280"/>
          </a:xfrm>
          <a:prstGeom prst="rect">
            <a:avLst/>
          </a:prstGeom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454560" y="444458"/>
            <a:ext cx="7056784" cy="181588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/>
            <a:r>
              <a:rPr lang="pl-PL" altLang="pl-PL" dirty="0"/>
              <a:t>14 maja 2014 r.  świętowaliśmy XXV rocznicę nadania szkole imienia pod hasłem:</a:t>
            </a:r>
          </a:p>
          <a:p>
            <a:pPr algn="ctr" eaLnBrk="1" hangingPunct="1"/>
            <a:r>
              <a:rPr lang="pl-PL" altLang="pl-PL" dirty="0"/>
              <a:t>„Ojczystej Ziemi służę”</a:t>
            </a:r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3563888" y="5085184"/>
            <a:ext cx="5207596" cy="147732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r>
              <a:rPr lang="pl-PL" altLang="pl-PL" sz="2400" dirty="0"/>
              <a:t>„</a:t>
            </a:r>
            <a:r>
              <a:rPr lang="pl-PL" altLang="pl-PL" sz="2400" i="1" dirty="0"/>
              <a:t>Bohaterowie nie umierają</a:t>
            </a:r>
          </a:p>
          <a:p>
            <a:pPr eaLnBrk="1" hangingPunct="1"/>
            <a:r>
              <a:rPr lang="pl-PL" altLang="pl-PL" sz="2400" i="1" dirty="0"/>
              <a:t>żyją wiecznie w sercach tych,</a:t>
            </a:r>
          </a:p>
          <a:p>
            <a:pPr eaLnBrk="1" hangingPunct="1"/>
            <a:r>
              <a:rPr lang="pl-PL" altLang="pl-PL" sz="2400" i="1" dirty="0"/>
              <a:t>Którzy podążają ich śladami”</a:t>
            </a:r>
          </a:p>
          <a:p>
            <a:pPr algn="r" eaLnBrk="1" hangingPunct="1"/>
            <a:r>
              <a:rPr lang="pl-PL" altLang="pl-PL" sz="1600" i="1" dirty="0" err="1"/>
              <a:t>Emilly</a:t>
            </a:r>
            <a:r>
              <a:rPr lang="pl-PL" altLang="pl-PL" sz="1600" i="1" dirty="0"/>
              <a:t> Potter</a:t>
            </a:r>
          </a:p>
        </p:txBody>
      </p:sp>
    </p:spTree>
    <p:extLst>
      <p:ext uri="{BB962C8B-B14F-4D97-AF65-F5344CB8AC3E}">
        <p14:creationId xmlns:p14="http://schemas.microsoft.com/office/powerpoint/2010/main" val="2820160894"/>
      </p:ext>
    </p:extLst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72" y="2000917"/>
            <a:ext cx="4824536" cy="4008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2492896"/>
            <a:ext cx="1512168" cy="1512168"/>
          </a:xfrm>
          <a:prstGeom prst="rect">
            <a:avLst/>
          </a:prstGeom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719572" y="396243"/>
            <a:ext cx="7056784" cy="13849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r>
              <a:rPr lang="pl-PL" altLang="pl-PL" dirty="0"/>
              <a:t>14 maja 2014 świętowaliśmy XXV rocznicę nadania szkole imienia pod hasłem:</a:t>
            </a:r>
          </a:p>
          <a:p>
            <a:pPr eaLnBrk="1" hangingPunct="1"/>
            <a:r>
              <a:rPr lang="pl-PL" altLang="pl-PL" dirty="0"/>
              <a:t>„Ojczystej Ziemi służę”</a:t>
            </a:r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3779912" y="5232850"/>
            <a:ext cx="5207596" cy="147732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r>
              <a:rPr lang="pl-PL" altLang="pl-PL" sz="2400" dirty="0"/>
              <a:t>„</a:t>
            </a:r>
            <a:r>
              <a:rPr lang="pl-PL" altLang="pl-PL" sz="2400" i="1" dirty="0"/>
              <a:t>Bohaterowie nie umierają</a:t>
            </a:r>
          </a:p>
          <a:p>
            <a:pPr eaLnBrk="1" hangingPunct="1"/>
            <a:r>
              <a:rPr lang="pl-PL" altLang="pl-PL" sz="2400" i="1" dirty="0"/>
              <a:t>żyją wiecznie w sercach tych,</a:t>
            </a:r>
          </a:p>
          <a:p>
            <a:pPr eaLnBrk="1" hangingPunct="1"/>
            <a:r>
              <a:rPr lang="pl-PL" altLang="pl-PL" sz="2400" i="1" dirty="0"/>
              <a:t>Którzy podążają ich śladami”</a:t>
            </a:r>
          </a:p>
          <a:p>
            <a:pPr algn="r" eaLnBrk="1" hangingPunct="1"/>
            <a:r>
              <a:rPr lang="pl-PL" altLang="pl-PL" sz="1600" i="1" dirty="0" err="1"/>
              <a:t>Emilly</a:t>
            </a:r>
            <a:r>
              <a:rPr lang="pl-PL" altLang="pl-PL" sz="1600" i="1" dirty="0"/>
              <a:t> Potter</a:t>
            </a:r>
          </a:p>
        </p:txBody>
      </p:sp>
    </p:spTree>
    <p:extLst>
      <p:ext uri="{BB962C8B-B14F-4D97-AF65-F5344CB8AC3E}">
        <p14:creationId xmlns:p14="http://schemas.microsoft.com/office/powerpoint/2010/main" val="1578807025"/>
      </p:ext>
    </p:extLst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797152"/>
            <a:ext cx="1512168" cy="1512168"/>
          </a:xfrm>
          <a:prstGeom prst="rect">
            <a:avLst/>
          </a:prstGeom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683568" y="646182"/>
            <a:ext cx="5976664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r>
              <a:rPr lang="pl-PL" altLang="pl-PL" dirty="0"/>
              <a:t>XXV rocznica – wystawy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4728684" cy="266429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1628800"/>
            <a:ext cx="292584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02490"/>
      </p:ext>
    </p:extLst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330" y="1740399"/>
            <a:ext cx="1512168" cy="1512168"/>
          </a:xfrm>
          <a:prstGeom prst="rect">
            <a:avLst/>
          </a:prstGeom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683568" y="646182"/>
            <a:ext cx="5976664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r>
              <a:rPr lang="pl-PL" altLang="pl-PL" dirty="0"/>
              <a:t>XXV rocznica – nasze dekoracje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04794"/>
            <a:ext cx="2332854" cy="414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2355553" cy="418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823564"/>
            <a:ext cx="4392488" cy="2474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934416"/>
      </p:ext>
    </p:extLst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467544" y="548680"/>
            <a:ext cx="7992888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r>
              <a:rPr lang="pl-PL" altLang="pl-PL" dirty="0"/>
              <a:t>XXV rocznica – nasz poczet sztandarowy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2420888"/>
            <a:ext cx="1512168" cy="15121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6480720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5969121"/>
      </p:ext>
    </p:extLst>
  </p:cSld>
  <p:clrMapOvr>
    <a:masterClrMapping/>
  </p:clrMapOvr>
  <p:transition spd="med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457200" y="6172200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l-PL" alt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44422"/>
            <a:ext cx="2802485" cy="281378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538" y="5440617"/>
            <a:ext cx="6169687" cy="73158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268759"/>
            <a:ext cx="4022025" cy="3978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323528" y="332656"/>
            <a:ext cx="5976664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r>
              <a:rPr lang="pl-PL" altLang="pl-PL" dirty="0"/>
              <a:t>XXX rocznica – nasze dekoracje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028384" cy="4745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88640"/>
            <a:ext cx="1512168" cy="15121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6124533"/>
            <a:ext cx="6169687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88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Znalezione obrazy dla zapytania najazd na PolskÄ 19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6120680" cy="6264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318270"/>
            <a:ext cx="2060848" cy="20608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5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352928" cy="5287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156" y="6126417"/>
            <a:ext cx="6169687" cy="731583"/>
          </a:xfrm>
          <a:prstGeom prst="rect">
            <a:avLst/>
          </a:prstGeom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719572" y="396243"/>
            <a:ext cx="7056784" cy="181588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/>
            <a:r>
              <a:rPr lang="pl-PL" altLang="pl-PL" dirty="0"/>
              <a:t>23 maja 2019 r. świętowaliśmy XXX rocznicę nadania szkole imienia pod hasłem:</a:t>
            </a:r>
          </a:p>
          <a:p>
            <a:pPr algn="ctr" eaLnBrk="1" hangingPunct="1"/>
            <a:r>
              <a:rPr lang="pl-PL" altLang="pl-PL" dirty="0"/>
              <a:t>„KAMIEŃ BECHOWCA”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684572"/>
            <a:ext cx="1944216" cy="202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754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80928"/>
            <a:ext cx="5688632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0" y="260648"/>
            <a:ext cx="2680360" cy="4301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370" y="633606"/>
            <a:ext cx="2520280" cy="26356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25" y="3299284"/>
            <a:ext cx="2648880" cy="26356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245" y="6106182"/>
            <a:ext cx="6169687" cy="731583"/>
          </a:xfrm>
          <a:prstGeom prst="rect">
            <a:avLst/>
          </a:prstGeom>
        </p:spPr>
      </p:pic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1259632" y="260648"/>
            <a:ext cx="5976664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/>
            <a:r>
              <a:rPr lang="pl-PL" altLang="pl-PL" dirty="0"/>
              <a:t>XXX rocznica – nasze dekoracje</a:t>
            </a:r>
          </a:p>
        </p:txBody>
      </p:sp>
    </p:spTree>
    <p:extLst>
      <p:ext uri="{BB962C8B-B14F-4D97-AF65-F5344CB8AC3E}">
        <p14:creationId xmlns:p14="http://schemas.microsoft.com/office/powerpoint/2010/main" val="9760264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" b="407"/>
          <a:stretch/>
        </p:blipFill>
        <p:spPr>
          <a:xfrm>
            <a:off x="755576" y="1124744"/>
            <a:ext cx="7992888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88640"/>
            <a:ext cx="2520280" cy="26356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6087544"/>
            <a:ext cx="6169687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01697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31" y="1340160"/>
            <a:ext cx="784887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720" y="116632"/>
            <a:ext cx="2520280" cy="244705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5949280"/>
            <a:ext cx="6169687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79196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916832"/>
            <a:ext cx="2802485" cy="2813787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3527" y="5445224"/>
            <a:ext cx="8590970" cy="2769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pl-PL" sz="1200" dirty="0"/>
              <a:t>Opracowano na podstawie materiałów Muzeum Historii Ruchu Ludowego i zasobów archiwalnych szkoły.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5877272"/>
            <a:ext cx="6169687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160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827584" y="908720"/>
            <a:ext cx="7704857" cy="507831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893763" eaLnBrk="1" hangingPunct="1">
              <a:spcBef>
                <a:spcPts val="0"/>
              </a:spcBef>
              <a:defRPr/>
            </a:pPr>
            <a:endParaRPr lang="pl-PL" sz="3600" dirty="0"/>
          </a:p>
          <a:p>
            <a:pPr indent="893763" eaLnBrk="1" hangingPunct="1">
              <a:spcBef>
                <a:spcPts val="0"/>
              </a:spcBef>
              <a:defRPr/>
            </a:pPr>
            <a:r>
              <a:rPr lang="pl-PL" sz="3600" dirty="0"/>
              <a:t>Nasi sojusznicy, Anglia i Francja nie spieszyli się z pomocą wojskową. </a:t>
            </a:r>
          </a:p>
          <a:p>
            <a:pPr eaLnBrk="1" hangingPunct="1">
              <a:spcBef>
                <a:spcPts val="0"/>
              </a:spcBef>
              <a:defRPr/>
            </a:pPr>
            <a:endParaRPr lang="pl-PL" sz="3600" dirty="0"/>
          </a:p>
          <a:p>
            <a:pPr eaLnBrk="1" hangingPunct="1">
              <a:spcBef>
                <a:spcPts val="0"/>
              </a:spcBef>
              <a:defRPr/>
            </a:pPr>
            <a:r>
              <a:rPr lang="pl-PL" sz="3600" dirty="0"/>
              <a:t>	Najwyższe władze kraju – prezydent, premier i naczelny wódz, przekroczyli granicę z Rumunią </a:t>
            </a:r>
            <a:br>
              <a:rPr lang="pl-PL" sz="3600" dirty="0"/>
            </a:br>
            <a:r>
              <a:rPr lang="pl-PL" sz="3600" dirty="0"/>
              <a:t>i udali się na emigrację. </a:t>
            </a:r>
          </a:p>
          <a:p>
            <a:pPr eaLnBrk="1" hangingPunct="1">
              <a:spcBef>
                <a:spcPts val="0"/>
              </a:spcBef>
              <a:defRPr/>
            </a:pPr>
            <a:endParaRPr lang="pl-PL" sz="3600" dirty="0"/>
          </a:p>
        </p:txBody>
      </p:sp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39552" y="651906"/>
            <a:ext cx="8344263" cy="769441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altLang="pl-PL" sz="2400" dirty="0"/>
              <a:t>	</a:t>
            </a:r>
            <a:r>
              <a:rPr lang="pl-PL" altLang="pl-PL" sz="2000" dirty="0"/>
              <a:t>Polacy zostali sami, bezbronni, zdani na łaskę dwóch okupantów – niemieckiego    i radzieckiego.</a:t>
            </a:r>
          </a:p>
        </p:txBody>
      </p:sp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719422" y="6172963"/>
            <a:ext cx="7777163" cy="3698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31750">
            <a:solidFill>
              <a:srgbClr val="FF0000"/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rgbClr val="003366"/>
                </a:solidFill>
                <a:latin typeface="FL Romanski 4"/>
              </a:defRPr>
            </a:lvl1pPr>
            <a:lvl2pPr marL="742950" indent="-285750">
              <a:defRPr sz="2800">
                <a:solidFill>
                  <a:srgbClr val="003366"/>
                </a:solidFill>
                <a:latin typeface="FL Romanski 4"/>
              </a:defRPr>
            </a:lvl2pPr>
            <a:lvl3pPr marL="1143000" indent="-228600">
              <a:defRPr sz="2800">
                <a:solidFill>
                  <a:srgbClr val="003366"/>
                </a:solidFill>
                <a:latin typeface="FL Romanski 4"/>
              </a:defRPr>
            </a:lvl3pPr>
            <a:lvl4pPr marL="1600200" indent="-228600">
              <a:defRPr sz="2800">
                <a:solidFill>
                  <a:srgbClr val="003366"/>
                </a:solidFill>
                <a:latin typeface="FL Romanski 4"/>
              </a:defRPr>
            </a:lvl4pPr>
            <a:lvl5pPr marL="2057400" indent="-228600">
              <a:defRPr sz="2800">
                <a:solidFill>
                  <a:srgbClr val="003366"/>
                </a:solidFill>
                <a:latin typeface="FL Romanski 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66"/>
                </a:solidFill>
                <a:latin typeface="FL Romanski 4"/>
              </a:defRPr>
            </a:lvl9pPr>
          </a:lstStyle>
          <a:p>
            <a:pPr eaLnBrk="1" hangingPunct="1"/>
            <a:r>
              <a:rPr lang="pl-PL" altLang="pl-PL" sz="1800" dirty="0"/>
              <a:t>Agresorzy niemieccy i radzieccy po rozbiorze Polski ustalają nowe granice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318270"/>
            <a:ext cx="2060848" cy="2060848"/>
          </a:xfrm>
          <a:prstGeom prst="rect">
            <a:avLst/>
          </a:prstGeom>
        </p:spPr>
      </p:pic>
      <p:pic>
        <p:nvPicPr>
          <p:cNvPr id="12309" name="Picture 21" descr="Podobny obr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2" y="2132855"/>
            <a:ext cx="6012818" cy="3960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67544" y="476672"/>
            <a:ext cx="6336952" cy="5863144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pl-PL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</a:t>
            </a:r>
            <a:r>
              <a:rPr lang="pl-PL" sz="3000" dirty="0"/>
              <a:t>Od września 1939 roku Polacy organizowali opór przeciw okupantom (tajne szkolnictwo, administracja, armia podziemna). </a:t>
            </a:r>
          </a:p>
          <a:p>
            <a:pPr eaLnBrk="1" hangingPunct="1">
              <a:spcBef>
                <a:spcPts val="0"/>
              </a:spcBef>
              <a:defRPr/>
            </a:pPr>
            <a:endParaRPr lang="pl-PL" sz="3000" dirty="0"/>
          </a:p>
          <a:p>
            <a:pPr eaLnBrk="1" hangingPunct="1">
              <a:spcBef>
                <a:spcPts val="0"/>
              </a:spcBef>
              <a:defRPr/>
            </a:pPr>
            <a:r>
              <a:rPr lang="pl-PL" sz="3000" dirty="0"/>
              <a:t>	Patriotyczna postawa chłopów polskich znana była od wieków. Tak było i teraz. Chłopi,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pl-PL" sz="3000" dirty="0"/>
              <a:t>a zwłaszcza młodzież wiejska,  nie zamierzała czekać bezczynnie, chciała walczyć z wrogiem.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l-PL" sz="3000" dirty="0"/>
              <a:t>	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132856"/>
            <a:ext cx="2060848" cy="20608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allAtOnce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3909</TotalTime>
  <Words>1582</Words>
  <Application>Microsoft Office PowerPoint</Application>
  <PresentationFormat>Pokaz na ekranie (4:3)</PresentationFormat>
  <Paragraphs>158</Paragraphs>
  <Slides>64</Slides>
  <Notes>6</Notes>
  <HiddenSlides>0</HiddenSlides>
  <MMClips>0</MMClips>
  <ScaleCrop>false</ScaleCrop>
  <HeadingPairs>
    <vt:vector size="10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3</vt:i4>
      </vt:variant>
      <vt:variant>
        <vt:lpstr>Tytuły slajdów</vt:lpstr>
      </vt:variant>
      <vt:variant>
        <vt:i4>64</vt:i4>
      </vt:variant>
      <vt:variant>
        <vt:lpstr>Pokazy niestandardowe</vt:lpstr>
      </vt:variant>
      <vt:variant>
        <vt:i4>1</vt:i4>
      </vt:variant>
    </vt:vector>
  </HeadingPairs>
  <TitlesOfParts>
    <vt:vector size="80" baseType="lpstr">
      <vt:lpstr>Arial</vt:lpstr>
      <vt:lpstr>Bahnschrift Light SemiCondensed</vt:lpstr>
      <vt:lpstr>Bookman Old Style</vt:lpstr>
      <vt:lpstr>Calibri</vt:lpstr>
      <vt:lpstr>Calibri Light</vt:lpstr>
      <vt:lpstr>Eras Demi ITC</vt:lpstr>
      <vt:lpstr>FL Romanski 4</vt:lpstr>
      <vt:lpstr>Georgia</vt:lpstr>
      <vt:lpstr>Segoe UI</vt:lpstr>
      <vt:lpstr>Times New Roman</vt:lpstr>
      <vt:lpstr>Wingdings</vt:lpstr>
      <vt:lpstr>Motyw pakietu Office</vt:lpstr>
      <vt:lpstr>Obraz - mapa bitowa</vt:lpstr>
      <vt:lpstr>Mapa bitowa</vt:lpstr>
      <vt:lpstr>Dokument</vt:lpstr>
      <vt:lpstr>Prezentacja programu PowerPoint</vt:lpstr>
      <vt:lpstr>Prezentacja programu PowerPoint</vt:lpstr>
      <vt:lpstr>BATALIONY CHŁOPSKIE </vt:lpstr>
      <vt:lpstr> 1 września 1939 r. o godzinie 4.45 Niemcy,  bez wypowiedzenia wojny, przekroczyli granice Polski.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wiersz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BATALIONY CHŁOPSKIE</dc:title>
  <dc:creator>...</dc:creator>
  <cp:lastModifiedBy>Elżbieta Miłkowska-Łaszkiewicz</cp:lastModifiedBy>
  <cp:revision>231</cp:revision>
  <cp:lastPrinted>2023-04-24T09:09:44Z</cp:lastPrinted>
  <dcterms:created xsi:type="dcterms:W3CDTF">2004-02-04T12:15:23Z</dcterms:created>
  <dcterms:modified xsi:type="dcterms:W3CDTF">2025-10-07T12:18:04Z</dcterms:modified>
</cp:coreProperties>
</file>